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88" r:id="rId4"/>
    <p:sldId id="289" r:id="rId5"/>
    <p:sldId id="265" r:id="rId6"/>
    <p:sldId id="301" r:id="rId7"/>
    <p:sldId id="292" r:id="rId8"/>
    <p:sldId id="294" r:id="rId9"/>
    <p:sldId id="297" r:id="rId10"/>
    <p:sldId id="298" r:id="rId11"/>
    <p:sldId id="271" r:id="rId12"/>
    <p:sldId id="295" r:id="rId13"/>
    <p:sldId id="293" r:id="rId14"/>
    <p:sldId id="272" r:id="rId15"/>
    <p:sldId id="273" r:id="rId16"/>
    <p:sldId id="274" r:id="rId17"/>
    <p:sldId id="296" r:id="rId18"/>
    <p:sldId id="264" r:id="rId19"/>
    <p:sldId id="275" r:id="rId20"/>
    <p:sldId id="290" r:id="rId21"/>
    <p:sldId id="277" r:id="rId22"/>
    <p:sldId id="299" r:id="rId23"/>
    <p:sldId id="300" r:id="rId24"/>
    <p:sldId id="278" r:id="rId25"/>
    <p:sldId id="279" r:id="rId26"/>
    <p:sldId id="280" r:id="rId27"/>
    <p:sldId id="291" r:id="rId28"/>
    <p:sldId id="26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04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00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1E16-BCF5-48F5-A996-5EDB28E32045}" type="datetimeFigureOut">
              <a:rPr lang="en-US" smtClean="0"/>
              <a:t>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8D48-CEA7-4CB8-92D7-CFCC045AE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9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1E16-BCF5-48F5-A996-5EDB28E32045}" type="datetimeFigureOut">
              <a:rPr lang="en-US" smtClean="0"/>
              <a:t>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8D48-CEA7-4CB8-92D7-CFCC045AE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24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1E16-BCF5-48F5-A996-5EDB28E32045}" type="datetimeFigureOut">
              <a:rPr lang="en-US" smtClean="0"/>
              <a:t>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8D48-CEA7-4CB8-92D7-CFCC045AE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8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FF00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1E16-BCF5-48F5-A996-5EDB28E32045}" type="datetimeFigureOut">
              <a:rPr lang="en-US" smtClean="0"/>
              <a:t>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8D48-CEA7-4CB8-92D7-CFCC045AE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97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1E16-BCF5-48F5-A996-5EDB28E32045}" type="datetimeFigureOut">
              <a:rPr lang="en-US" smtClean="0"/>
              <a:t>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8D48-CEA7-4CB8-92D7-CFCC045AE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2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1E16-BCF5-48F5-A996-5EDB28E32045}" type="datetimeFigureOut">
              <a:rPr lang="en-US" smtClean="0"/>
              <a:t>3/10/17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8D48-CEA7-4CB8-92D7-CFCC045AE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9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1E16-BCF5-48F5-A996-5EDB28E32045}" type="datetimeFigureOut">
              <a:rPr lang="en-US" smtClean="0"/>
              <a:t>3/10/17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8D48-CEA7-4CB8-92D7-CFCC045AE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4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1E16-BCF5-48F5-A996-5EDB28E32045}" type="datetimeFigureOut">
              <a:rPr lang="en-US" smtClean="0"/>
              <a:t>3/10/17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8D48-CEA7-4CB8-92D7-CFCC045AE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8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1E16-BCF5-48F5-A996-5EDB28E32045}" type="datetimeFigureOut">
              <a:rPr lang="en-US" smtClean="0"/>
              <a:t>3/10/17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8D48-CEA7-4CB8-92D7-CFCC045AE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6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1E16-BCF5-48F5-A996-5EDB28E32045}" type="datetimeFigureOut">
              <a:rPr lang="en-US" smtClean="0"/>
              <a:t>3/10/17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8D48-CEA7-4CB8-92D7-CFCC045AE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2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1E16-BCF5-48F5-A996-5EDB28E32045}" type="datetimeFigureOut">
              <a:rPr lang="en-US" smtClean="0"/>
              <a:t>3/10/17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8D48-CEA7-4CB8-92D7-CFCC045AE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6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128" y="5639454"/>
            <a:ext cx="1743872" cy="12295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CC291E16-BCF5-48F5-A996-5EDB28E32045}" type="datetimeFigureOut">
              <a:rPr lang="en-US" smtClean="0"/>
              <a:t>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98D48-CEA7-4CB8-92D7-CFCC045AE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7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5245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Don’t get it twisted</a:t>
            </a:r>
            <a:br>
              <a:rPr lang="en-US" dirty="0"/>
            </a:br>
            <a:r>
              <a:rPr lang="en-US" sz="3100" dirty="0"/>
              <a:t>All the things employers get wrong about managing Millennials, and what they must get right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24890"/>
            <a:ext cx="9144000" cy="1655762"/>
          </a:xfrm>
        </p:spPr>
        <p:txBody>
          <a:bodyPr/>
          <a:lstStyle/>
          <a:p>
            <a:r>
              <a:rPr lang="en-US" dirty="0"/>
              <a:t>A presentation by Chude Jideonwo,</a:t>
            </a:r>
          </a:p>
          <a:p>
            <a:r>
              <a:rPr lang="en-US" dirty="0"/>
              <a:t>Managing Partner, RED</a:t>
            </a:r>
          </a:p>
          <a:p>
            <a:r>
              <a:rPr lang="en-US" dirty="0"/>
              <a:t>At the Human Capital Summit Africa </a:t>
            </a:r>
            <a:r>
              <a:rPr lang="en-US" dirty="0" smtClean="0"/>
              <a:t>on 10 March,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624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31" y="821635"/>
            <a:ext cx="6579355" cy="5275815"/>
          </a:xfrm>
        </p:spPr>
      </p:pic>
    </p:spTree>
    <p:extLst>
      <p:ext uri="{BB962C8B-B14F-4D97-AF65-F5344CB8AC3E}">
        <p14:creationId xmlns:p14="http://schemas.microsoft.com/office/powerpoint/2010/main" val="4238794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Nigerian youth are not America's youth. Their own millennial </a:t>
            </a:r>
            <a:r>
              <a:rPr lang="en-GB" i="1" dirty="0" err="1"/>
              <a:t>dey</a:t>
            </a:r>
            <a:r>
              <a:rPr lang="en-GB" i="1" dirty="0"/>
              <a:t> see road and e tie rapper</a:t>
            </a:r>
            <a:r>
              <a:rPr lang="en-GB" dirty="0"/>
              <a:t>.</a:t>
            </a:r>
          </a:p>
          <a:p>
            <a:pPr marL="0" indent="0" algn="ctr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>Reasonable. Responsible. Empathetic. Mature.</a:t>
            </a:r>
            <a:br>
              <a:rPr lang="en-GB" dirty="0"/>
            </a:b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What did they want? </a:t>
            </a:r>
          </a:p>
          <a:p>
            <a:pPr marL="0" indent="0" algn="ctr">
              <a:buNone/>
            </a:pPr>
            <a:r>
              <a:rPr lang="en-GB" dirty="0" smtClean="0"/>
              <a:t>What did they need? </a:t>
            </a:r>
          </a:p>
          <a:p>
            <a:pPr marL="0" indent="0" algn="ctr">
              <a:buNone/>
            </a:pPr>
            <a:r>
              <a:rPr lang="en-GB" dirty="0" smtClean="0"/>
              <a:t>What could we do in our context?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786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instance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Salary surveys in RED (including before the last increases in December)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Step 1: Commission industry wide compensation survey</a:t>
            </a:r>
          </a:p>
          <a:p>
            <a:pPr marL="0" indent="0" algn="ctr">
              <a:buNone/>
            </a:pPr>
            <a:r>
              <a:rPr lang="en-GB" dirty="0" smtClean="0"/>
              <a:t>Step 2: Ask team members to advise on comparable salaries as part of survey </a:t>
            </a:r>
          </a:p>
          <a:p>
            <a:pPr marL="0" indent="0" algn="ctr">
              <a:buNone/>
            </a:pPr>
            <a:r>
              <a:rPr lang="en-GB" dirty="0" smtClean="0"/>
              <a:t>Step MAJOR: Ask them what they think each other should earn </a:t>
            </a:r>
          </a:p>
          <a:p>
            <a:pPr marL="0" indent="0" algn="ctr">
              <a:buNone/>
            </a:pPr>
            <a:r>
              <a:rPr lang="en-GB" dirty="0" smtClean="0"/>
              <a:t>Step 4: Activate as advised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32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Macbooks</a:t>
            </a:r>
            <a:endParaRPr lang="en-US" dirty="0"/>
          </a:p>
          <a:p>
            <a:r>
              <a:rPr lang="en-US" dirty="0"/>
              <a:t>iPads</a:t>
            </a:r>
          </a:p>
          <a:p>
            <a:r>
              <a:rPr lang="en-US" dirty="0"/>
              <a:t>Free lunch</a:t>
            </a:r>
          </a:p>
          <a:p>
            <a:r>
              <a:rPr lang="en-US" dirty="0"/>
              <a:t>Radical salaries</a:t>
            </a:r>
          </a:p>
          <a:p>
            <a:r>
              <a:rPr lang="en-US" dirty="0"/>
              <a:t>Radical workspace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95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Work from home every </a:t>
            </a:r>
            <a:r>
              <a:rPr lang="en-GB" dirty="0" smtClean="0"/>
              <a:t>week, and one week a month</a:t>
            </a:r>
            <a:endParaRPr lang="en-GB" dirty="0"/>
          </a:p>
          <a:p>
            <a:r>
              <a:rPr lang="en-GB" dirty="0"/>
              <a:t>Unlimited casual </a:t>
            </a:r>
            <a:r>
              <a:rPr lang="en-GB" dirty="0" smtClean="0"/>
              <a:t>leave</a:t>
            </a:r>
          </a:p>
          <a:p>
            <a:r>
              <a:rPr lang="en-GB" dirty="0" smtClean="0"/>
              <a:t>5-year Refresh Leave </a:t>
            </a:r>
            <a:endParaRPr lang="en-GB" dirty="0"/>
          </a:p>
          <a:p>
            <a:r>
              <a:rPr lang="en-GB" dirty="0"/>
              <a:t>Performance management as one-on-one </a:t>
            </a:r>
            <a:r>
              <a:rPr lang="en-GB" dirty="0" smtClean="0"/>
              <a:t>meetings</a:t>
            </a:r>
          </a:p>
          <a:p>
            <a:r>
              <a:rPr lang="en-GB" dirty="0" smtClean="0"/>
              <a:t>Shut down days 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71352"/>
            <a:ext cx="5985166" cy="2375362"/>
          </a:xfrm>
        </p:spPr>
      </p:pic>
    </p:spTree>
    <p:extLst>
      <p:ext uri="{BB962C8B-B14F-4D97-AF65-F5344CB8AC3E}">
        <p14:creationId xmlns:p14="http://schemas.microsoft.com/office/powerpoint/2010/main" val="801608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Teach Tuesday</a:t>
            </a:r>
          </a:p>
          <a:p>
            <a:r>
              <a:rPr lang="en-GB" dirty="0"/>
              <a:t>Mentorships and pair system</a:t>
            </a:r>
          </a:p>
          <a:p>
            <a:r>
              <a:rPr lang="en-GB" dirty="0" smtClean="0"/>
              <a:t>Reduce need for discipline </a:t>
            </a:r>
            <a:endParaRPr lang="en-GB" dirty="0"/>
          </a:p>
          <a:p>
            <a:r>
              <a:rPr lang="en-GB" dirty="0" smtClean="0"/>
              <a:t>Firing-  </a:t>
            </a:r>
            <a:r>
              <a:rPr lang="en-GB" dirty="0"/>
              <a:t>with joy</a:t>
            </a:r>
          </a:p>
          <a:p>
            <a:r>
              <a:rPr lang="en-GB" dirty="0"/>
              <a:t>Great alumni network - work for free and on schedule</a:t>
            </a:r>
          </a:p>
          <a:p>
            <a:r>
              <a:rPr lang="en-GB" dirty="0"/>
              <a:t>Extended maternity </a:t>
            </a:r>
            <a:r>
              <a:rPr lang="en-GB" dirty="0" smtClean="0"/>
              <a:t>leave</a:t>
            </a:r>
          </a:p>
          <a:p>
            <a:r>
              <a:rPr lang="en-GB" dirty="0" smtClean="0"/>
              <a:t>Humans of RED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32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were not made for work alone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Faith </a:t>
            </a:r>
          </a:p>
          <a:p>
            <a:r>
              <a:rPr lang="en-GB" dirty="0" smtClean="0"/>
              <a:t>Family </a:t>
            </a:r>
          </a:p>
          <a:p>
            <a:r>
              <a:rPr lang="en-GB" dirty="0" smtClean="0"/>
              <a:t>Fun </a:t>
            </a:r>
          </a:p>
          <a:p>
            <a:r>
              <a:rPr lang="en-GB" dirty="0" smtClean="0"/>
              <a:t>Wealth </a:t>
            </a:r>
          </a:p>
          <a:p>
            <a:r>
              <a:rPr lang="en-GB" dirty="0" smtClean="0"/>
              <a:t>Rest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157" y="1690688"/>
            <a:ext cx="5826056" cy="4113764"/>
          </a:xfrm>
        </p:spPr>
      </p:pic>
    </p:spTree>
    <p:extLst>
      <p:ext uri="{BB962C8B-B14F-4D97-AF65-F5344CB8AC3E}">
        <p14:creationId xmlns:p14="http://schemas.microsoft.com/office/powerpoint/2010/main" val="3874400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Make hiring intuitive – 1-week test, direct-question interviews </a:t>
            </a:r>
          </a:p>
          <a:p>
            <a:r>
              <a:rPr lang="en-GB" dirty="0" smtClean="0"/>
              <a:t>Maintain extremely high standards for hiring </a:t>
            </a:r>
          </a:p>
          <a:p>
            <a:r>
              <a:rPr lang="en-GB" dirty="0" smtClean="0"/>
              <a:t>Zero tolerance for ‘brilliant a**holes’ </a:t>
            </a:r>
            <a:endParaRPr lang="en-GB" dirty="0"/>
          </a:p>
          <a:p>
            <a:r>
              <a:rPr lang="en-GB" dirty="0" smtClean="0"/>
              <a:t>Deliberate – fastidious – about culture of ‘joy’ </a:t>
            </a:r>
            <a:endParaRPr lang="en-GB" dirty="0"/>
          </a:p>
          <a:p>
            <a:r>
              <a:rPr lang="en-GB" dirty="0" smtClean="0"/>
              <a:t>Team leads assessed based on ability to lead. Care of team more important than financial goals </a:t>
            </a:r>
          </a:p>
          <a:p>
            <a:r>
              <a:rPr lang="en-GB" dirty="0" smtClean="0"/>
              <a:t>Clarity and simplicity with performance management</a:t>
            </a:r>
          </a:p>
          <a:p>
            <a:r>
              <a:rPr lang="en-GB" dirty="0" smtClean="0"/>
              <a:t>Micro-management as the enemy 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85053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CEO </a:t>
            </a:r>
            <a:r>
              <a:rPr lang="en-GB" dirty="0"/>
              <a:t>without CCTV</a:t>
            </a:r>
          </a:p>
          <a:p>
            <a:r>
              <a:rPr lang="en-GB" dirty="0"/>
              <a:t>80 percent retention rates</a:t>
            </a:r>
          </a:p>
          <a:p>
            <a:r>
              <a:rPr lang="en-GB" dirty="0"/>
              <a:t>Personal retention targets </a:t>
            </a:r>
            <a:r>
              <a:rPr lang="en-GB" dirty="0" smtClean="0"/>
              <a:t>met</a:t>
            </a:r>
          </a:p>
          <a:p>
            <a:r>
              <a:rPr lang="en-GB" dirty="0" smtClean="0"/>
              <a:t>50% increase in revenues despite less time spent at office</a:t>
            </a:r>
          </a:p>
        </p:txBody>
      </p:sp>
    </p:spTree>
    <p:extLst>
      <p:ext uri="{BB962C8B-B14F-4D97-AF65-F5344CB8AC3E}">
        <p14:creationId xmlns:p14="http://schemas.microsoft.com/office/powerpoint/2010/main" val="2734940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through the 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Direct feedback from staff</a:t>
            </a:r>
          </a:p>
          <a:p>
            <a:r>
              <a:rPr lang="en-GB" dirty="0"/>
              <a:t>Work from home data from leaders</a:t>
            </a:r>
          </a:p>
          <a:p>
            <a:r>
              <a:rPr lang="en-GB" dirty="0"/>
              <a:t>Joy survey</a:t>
            </a:r>
          </a:p>
          <a:p>
            <a:r>
              <a:rPr lang="en-GB" dirty="0"/>
              <a:t>Flow test</a:t>
            </a:r>
            <a:br>
              <a:rPr lang="en-GB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88.9% </a:t>
            </a:r>
            <a:r>
              <a:rPr lang="en-US" dirty="0"/>
              <a:t>of staff find purpose from their work.</a:t>
            </a:r>
          </a:p>
          <a:p>
            <a:r>
              <a:rPr lang="en-US" dirty="0" smtClean="0"/>
              <a:t>77.8% </a:t>
            </a:r>
            <a:r>
              <a:rPr lang="en-US" dirty="0"/>
              <a:t>think they have grown professionally.</a:t>
            </a:r>
          </a:p>
          <a:p>
            <a:r>
              <a:rPr lang="en-US" dirty="0" smtClean="0"/>
              <a:t>88.9% </a:t>
            </a:r>
            <a:r>
              <a:rPr lang="en-US" dirty="0"/>
              <a:t>trust the company’s leadership</a:t>
            </a:r>
            <a:r>
              <a:rPr lang="en-US" dirty="0" smtClean="0"/>
              <a:t>.</a:t>
            </a:r>
          </a:p>
          <a:p>
            <a:r>
              <a:rPr lang="en-US" dirty="0" smtClean="0"/>
              <a:t>(Same </a:t>
            </a:r>
            <a:r>
              <a:rPr lang="en-US" smtClean="0"/>
              <a:t>time last year: 70%, 69%, 66%)</a:t>
            </a:r>
            <a:endParaRPr lang="en-US" dirty="0"/>
          </a:p>
          <a:p>
            <a:r>
              <a:rPr lang="en-US" dirty="0" smtClean="0"/>
              <a:t>(This survey was anonymous, and administered this week)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50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always Millennials?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group, millennials are probably the most </a:t>
            </a:r>
            <a:r>
              <a:rPr lang="en-US" dirty="0" err="1"/>
              <a:t>analysed</a:t>
            </a:r>
            <a:r>
              <a:rPr lang="en-US" dirty="0"/>
              <a:t> generation </a:t>
            </a:r>
            <a:r>
              <a:rPr lang="en-GB" dirty="0"/>
              <a:t>ever. </a:t>
            </a:r>
            <a:endParaRPr lang="en-US" dirty="0"/>
          </a:p>
          <a:p>
            <a:r>
              <a:rPr lang="en-US" dirty="0"/>
              <a:t>Everyone wants to know how to get the best out of them.</a:t>
            </a:r>
          </a:p>
          <a:p>
            <a:r>
              <a:rPr lang="en-US" dirty="0"/>
              <a:t>By 2020, millennials will make up 88% of the global workforce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But they did not fall from heaven.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235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you motivate millennials and develop them into leaders?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069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motivates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Not high salaries</a:t>
            </a:r>
          </a:p>
          <a:p>
            <a:r>
              <a:rPr lang="en-GB" dirty="0"/>
              <a:t>Are they proud of their work?</a:t>
            </a:r>
          </a:p>
          <a:p>
            <a:r>
              <a:rPr lang="en-GB" dirty="0"/>
              <a:t>Do they think you deal with them honestly?</a:t>
            </a:r>
          </a:p>
          <a:p>
            <a:r>
              <a:rPr lang="en-GB" dirty="0"/>
              <a:t>Do they enjoy what they are doing, even if it's boring?</a:t>
            </a:r>
          </a:p>
          <a:p>
            <a:r>
              <a:rPr lang="en-GB" dirty="0"/>
              <a:t>Do they believe in the leadership?</a:t>
            </a:r>
          </a:p>
          <a:p>
            <a:r>
              <a:rPr lang="en-GB" dirty="0"/>
              <a:t>Do they think you care about them?</a:t>
            </a:r>
          </a:p>
          <a:p>
            <a:r>
              <a:rPr lang="en-GB" dirty="0"/>
              <a:t>Do they think they are growing?</a:t>
            </a:r>
          </a:p>
          <a:p>
            <a:r>
              <a:rPr lang="en-GB" dirty="0"/>
              <a:t>Do they think your business will keep growing and adding value</a:t>
            </a:r>
            <a:r>
              <a:rPr lang="en-GB" dirty="0" smtClean="0"/>
              <a:t>?</a:t>
            </a:r>
            <a:endParaRPr lang="en-GB" dirty="0"/>
          </a:p>
          <a:p>
            <a:r>
              <a:rPr lang="en-GB" dirty="0" smtClean="0"/>
              <a:t>At end of day, how do they live a good, fulfilling life?</a:t>
            </a:r>
          </a:p>
        </p:txBody>
      </p:sp>
    </p:spTree>
    <p:extLst>
      <p:ext uri="{BB962C8B-B14F-4D97-AF65-F5344CB8AC3E}">
        <p14:creationId xmlns:p14="http://schemas.microsoft.com/office/powerpoint/2010/main" val="1748234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has changed hands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Highly competitive workspace for talented workers </a:t>
            </a:r>
            <a:endParaRPr lang="en-GB" dirty="0" smtClean="0"/>
          </a:p>
          <a:p>
            <a:r>
              <a:rPr lang="en-GB" dirty="0" smtClean="0"/>
              <a:t>So many options </a:t>
            </a:r>
          </a:p>
          <a:p>
            <a:r>
              <a:rPr lang="en-GB" dirty="0"/>
              <a:t>Massive entrepreneurial opportunity </a:t>
            </a:r>
            <a:endParaRPr lang="en-GB" dirty="0" smtClean="0"/>
          </a:p>
          <a:p>
            <a:r>
              <a:rPr lang="en-GB" dirty="0" smtClean="0"/>
              <a:t>Highly demanding workforce </a:t>
            </a:r>
          </a:p>
          <a:p>
            <a:r>
              <a:rPr lang="en-GB" dirty="0" smtClean="0"/>
              <a:t>Global awareness </a:t>
            </a:r>
          </a:p>
          <a:p>
            <a:r>
              <a:rPr lang="en-GB" dirty="0" smtClean="0"/>
              <a:t>Peer pressure via social community </a:t>
            </a:r>
          </a:p>
          <a:p>
            <a:r>
              <a:rPr lang="en-GB" dirty="0" smtClean="0"/>
              <a:t>‘Personal brand’ movement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99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Of course: Money is </a:t>
            </a:r>
            <a:r>
              <a:rPr lang="en-GB" dirty="0" smtClean="0"/>
              <a:t>crucial, in this economy  </a:t>
            </a:r>
          </a:p>
          <a:p>
            <a:r>
              <a:rPr lang="en-GB" dirty="0" smtClean="0"/>
              <a:t>Dollar upheaval reducing value of naira, persistent inflation, general uncertainty, familial demands </a:t>
            </a:r>
          </a:p>
          <a:p>
            <a:r>
              <a:rPr lang="en-GB" dirty="0" smtClean="0"/>
              <a:t>But, literally, money is not everything – it needs be fair, and competitive </a:t>
            </a:r>
          </a:p>
          <a:p>
            <a:r>
              <a:rPr lang="en-GB" dirty="0" smtClean="0"/>
              <a:t>You don’t want to win on money – especially if you’re not a multinational </a:t>
            </a:r>
          </a:p>
          <a:p>
            <a:r>
              <a:rPr lang="en-GB" dirty="0" smtClean="0"/>
              <a:t>You want to win on engagement; on attachment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075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Still. Don’t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Pander</a:t>
            </a:r>
          </a:p>
          <a:p>
            <a:r>
              <a:rPr lang="en-GB" dirty="0"/>
              <a:t>Overdo it</a:t>
            </a:r>
          </a:p>
          <a:p>
            <a:r>
              <a:rPr lang="en-GB" dirty="0"/>
              <a:t>Accept insolence</a:t>
            </a:r>
          </a:p>
          <a:p>
            <a:r>
              <a:rPr lang="en-GB" dirty="0"/>
              <a:t>Pit </a:t>
            </a:r>
            <a:r>
              <a:rPr lang="en-GB" dirty="0" smtClean="0"/>
              <a:t>team members </a:t>
            </a:r>
            <a:r>
              <a:rPr lang="en-GB" dirty="0"/>
              <a:t>against each other</a:t>
            </a:r>
          </a:p>
          <a:p>
            <a:r>
              <a:rPr lang="en-GB" dirty="0"/>
              <a:t>Use money to motivate - e.g. part of payment based on target</a:t>
            </a:r>
          </a:p>
          <a:p>
            <a:r>
              <a:rPr lang="en-GB" dirty="0"/>
              <a:t>Do what you saw on a TED talk</a:t>
            </a:r>
          </a:p>
          <a:p>
            <a:r>
              <a:rPr lang="en-GB" dirty="0"/>
              <a:t>Hold on to the past – once it was books, now it's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643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 need for all-knowing boss</a:t>
            </a:r>
          </a:p>
          <a:p>
            <a:r>
              <a:rPr lang="en-GB" dirty="0"/>
              <a:t>Let them know everything is a work in progress</a:t>
            </a:r>
          </a:p>
          <a:p>
            <a:r>
              <a:rPr lang="en-GB" dirty="0"/>
              <a:t>Ask for opinions.</a:t>
            </a:r>
          </a:p>
          <a:p>
            <a:r>
              <a:rPr lang="en-GB" dirty="0"/>
              <a:t>Simplify everything - processes etc</a:t>
            </a:r>
            <a:r>
              <a:rPr lang="en-GB" dirty="0" smtClean="0"/>
              <a:t>.</a:t>
            </a:r>
          </a:p>
          <a:p>
            <a:r>
              <a:rPr lang="en-GB" dirty="0" smtClean="0"/>
              <a:t>Align corporate goals to individual goals </a:t>
            </a:r>
            <a:endParaRPr lang="en-GB" dirty="0"/>
          </a:p>
          <a:p>
            <a:r>
              <a:rPr lang="en-GB" dirty="0" smtClean="0"/>
              <a:t>Mentorships</a:t>
            </a:r>
          </a:p>
          <a:p>
            <a:r>
              <a:rPr lang="en-GB" dirty="0" smtClean="0"/>
              <a:t>Where does the future lead?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111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closing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HR/Talent </a:t>
            </a:r>
            <a:r>
              <a:rPr lang="en-GB" dirty="0"/>
              <a:t>is no longer about suspensions and rules, it's about love and care.</a:t>
            </a:r>
          </a:p>
          <a:p>
            <a:r>
              <a:rPr lang="en-GB" dirty="0"/>
              <a:t>Our philosophy is something I suspect you should focus on:</a:t>
            </a:r>
          </a:p>
          <a:p>
            <a:pPr lvl="1"/>
            <a:r>
              <a:rPr lang="en-GB" dirty="0"/>
              <a:t>Be honest</a:t>
            </a:r>
          </a:p>
          <a:p>
            <a:pPr lvl="1"/>
            <a:r>
              <a:rPr lang="en-GB" dirty="0"/>
              <a:t>Treat people like adults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065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At RED, we </a:t>
            </a:r>
            <a:r>
              <a:rPr lang="en-US" dirty="0" smtClean="0"/>
              <a:t>have quickly moved </a:t>
            </a:r>
            <a:r>
              <a:rPr lang="en-US" dirty="0"/>
              <a:t>toward the workplace of the future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497495" y="2024407"/>
          <a:ext cx="9409044" cy="369966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704522">
                  <a:extLst>
                    <a:ext uri="{9D8B030D-6E8A-4147-A177-3AD203B41FA5}">
                      <a16:colId xmlns:a16="http://schemas.microsoft.com/office/drawing/2014/main" xmlns="" val="3124513103"/>
                    </a:ext>
                  </a:extLst>
                </a:gridCol>
                <a:gridCol w="4704522">
                  <a:extLst>
                    <a:ext uri="{9D8B030D-6E8A-4147-A177-3AD203B41FA5}">
                      <a16:colId xmlns:a16="http://schemas.microsoft.com/office/drawing/2014/main" xmlns="" val="3509478632"/>
                    </a:ext>
                  </a:extLst>
                </a:gridCol>
              </a:tblGrid>
              <a:tr h="479708">
                <a:tc>
                  <a:txBody>
                    <a:bodyPr/>
                    <a:lstStyle/>
                    <a:p>
                      <a:r>
                        <a:rPr lang="en-US" dirty="0"/>
                        <a:t>The ideal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prevailing</a:t>
                      </a:r>
                      <a:r>
                        <a:rPr lang="en-US" baseline="0" dirty="0"/>
                        <a:t> reality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4614939"/>
                  </a:ext>
                </a:extLst>
              </a:tr>
              <a:tr h="473137">
                <a:tc>
                  <a:txBody>
                    <a:bodyPr/>
                    <a:lstStyle/>
                    <a:p>
                      <a:r>
                        <a:rPr lang="en-US" dirty="0"/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7100664"/>
                  </a:ext>
                </a:extLst>
              </a:tr>
              <a:tr h="479708">
                <a:tc>
                  <a:txBody>
                    <a:bodyPr/>
                    <a:lstStyle/>
                    <a:p>
                      <a:r>
                        <a:rPr lang="en-US" dirty="0"/>
                        <a:t>Focus on wellness/work-life</a:t>
                      </a:r>
                      <a:r>
                        <a:rPr lang="en-US" baseline="0" dirty="0"/>
                        <a:t> balance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Little time to refresh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58521"/>
                  </a:ext>
                </a:extLst>
              </a:tr>
              <a:tr h="479708">
                <a:tc>
                  <a:txBody>
                    <a:bodyPr/>
                    <a:lstStyle/>
                    <a:p>
                      <a:r>
                        <a:rPr lang="en-US" dirty="0"/>
                        <a:t>Flexibility</a:t>
                      </a:r>
                      <a:r>
                        <a:rPr lang="en-US" baseline="0" dirty="0"/>
                        <a:t> driven by mobility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Lack of flexibility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933192"/>
                  </a:ext>
                </a:extLst>
              </a:tr>
              <a:tr h="827989">
                <a:tc>
                  <a:txBody>
                    <a:bodyPr/>
                    <a:lstStyle/>
                    <a:p>
                      <a:r>
                        <a:rPr lang="en-US" dirty="0"/>
                        <a:t>Power changing hands from employers</a:t>
                      </a:r>
                      <a:r>
                        <a:rPr lang="en-US" baseline="0" dirty="0"/>
                        <a:t> to employees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Power rests with employer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7109796"/>
                  </a:ext>
                </a:extLst>
              </a:tr>
              <a:tr h="479708">
                <a:tc>
                  <a:txBody>
                    <a:bodyPr/>
                    <a:lstStyle/>
                    <a:p>
                      <a:r>
                        <a:rPr lang="en-US" dirty="0"/>
                        <a:t>Laboratories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Factories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0947143"/>
                  </a:ext>
                </a:extLst>
              </a:tr>
              <a:tr h="479708">
                <a:tc>
                  <a:txBody>
                    <a:bodyPr/>
                    <a:lstStyle/>
                    <a:p>
                      <a:r>
                        <a:rPr lang="en-US" dirty="0"/>
                        <a:t>Collaboration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Competition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7163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516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958004" y="0"/>
            <a:ext cx="9695520" cy="6855421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2935645" y="3638658"/>
            <a:ext cx="7011745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11516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spc="-444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kumimoji="0" sz="10400" b="0" i="0" u="none" strike="noStrike" kern="0" cap="none" spc="-44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THANK</a:t>
            </a:r>
            <a:r>
              <a:rPr kumimoji="0" sz="10400" b="1" i="0" u="none" strike="noStrike" kern="0" cap="none" spc="-120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YOU</a:t>
            </a:r>
          </a:p>
        </p:txBody>
      </p:sp>
      <p:grpSp>
        <p:nvGrpSpPr>
          <p:cNvPr id="154" name="Group 154"/>
          <p:cNvGrpSpPr/>
          <p:nvPr/>
        </p:nvGrpSpPr>
        <p:grpSpPr>
          <a:xfrm>
            <a:off x="5313917" y="1646089"/>
            <a:ext cx="1877171" cy="1865653"/>
            <a:chOff x="0" y="0"/>
            <a:chExt cx="1877169" cy="1865652"/>
          </a:xfrm>
        </p:grpSpPr>
        <p:sp>
          <p:nvSpPr>
            <p:cNvPr id="151" name="Shape 151"/>
            <p:cNvSpPr/>
            <p:nvPr/>
          </p:nvSpPr>
          <p:spPr>
            <a:xfrm>
              <a:off x="720782" y="1842619"/>
              <a:ext cx="418518" cy="23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4172" y="21600"/>
                  </a:lnTo>
                  <a:lnTo>
                    <a:pt x="1717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x="-1" y="-1"/>
              <a:ext cx="1246493" cy="1842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14" y="0"/>
                  </a:moveTo>
                  <a:lnTo>
                    <a:pt x="15165" y="0"/>
                  </a:lnTo>
                  <a:lnTo>
                    <a:pt x="14412" y="135"/>
                  </a:lnTo>
                  <a:lnTo>
                    <a:pt x="13654" y="135"/>
                  </a:lnTo>
                  <a:lnTo>
                    <a:pt x="11359" y="540"/>
                  </a:lnTo>
                  <a:lnTo>
                    <a:pt x="9972" y="810"/>
                  </a:lnTo>
                  <a:lnTo>
                    <a:pt x="9304" y="1080"/>
                  </a:lnTo>
                  <a:lnTo>
                    <a:pt x="8654" y="1215"/>
                  </a:lnTo>
                  <a:lnTo>
                    <a:pt x="8022" y="1485"/>
                  </a:lnTo>
                  <a:lnTo>
                    <a:pt x="7408" y="1755"/>
                  </a:lnTo>
                  <a:lnTo>
                    <a:pt x="6815" y="2025"/>
                  </a:lnTo>
                  <a:lnTo>
                    <a:pt x="6241" y="2295"/>
                  </a:lnTo>
                  <a:lnTo>
                    <a:pt x="5689" y="2565"/>
                  </a:lnTo>
                  <a:lnTo>
                    <a:pt x="5158" y="2835"/>
                  </a:lnTo>
                  <a:lnTo>
                    <a:pt x="4649" y="3240"/>
                  </a:lnTo>
                  <a:lnTo>
                    <a:pt x="4163" y="3510"/>
                  </a:lnTo>
                  <a:lnTo>
                    <a:pt x="3700" y="3915"/>
                  </a:lnTo>
                  <a:lnTo>
                    <a:pt x="3261" y="4320"/>
                  </a:lnTo>
                  <a:lnTo>
                    <a:pt x="2847" y="4725"/>
                  </a:lnTo>
                  <a:lnTo>
                    <a:pt x="2459" y="5130"/>
                  </a:lnTo>
                  <a:lnTo>
                    <a:pt x="2096" y="5535"/>
                  </a:lnTo>
                  <a:lnTo>
                    <a:pt x="1760" y="5940"/>
                  </a:lnTo>
                  <a:lnTo>
                    <a:pt x="1451" y="6345"/>
                  </a:lnTo>
                  <a:lnTo>
                    <a:pt x="1170" y="6750"/>
                  </a:lnTo>
                  <a:lnTo>
                    <a:pt x="917" y="7290"/>
                  </a:lnTo>
                  <a:lnTo>
                    <a:pt x="694" y="7695"/>
                  </a:lnTo>
                  <a:lnTo>
                    <a:pt x="500" y="8100"/>
                  </a:lnTo>
                  <a:lnTo>
                    <a:pt x="337" y="8640"/>
                  </a:lnTo>
                  <a:lnTo>
                    <a:pt x="205" y="9180"/>
                  </a:lnTo>
                  <a:lnTo>
                    <a:pt x="105" y="9585"/>
                  </a:lnTo>
                  <a:lnTo>
                    <a:pt x="37" y="10125"/>
                  </a:lnTo>
                  <a:lnTo>
                    <a:pt x="1" y="10665"/>
                  </a:lnTo>
                  <a:lnTo>
                    <a:pt x="0" y="11205"/>
                  </a:lnTo>
                  <a:lnTo>
                    <a:pt x="33" y="11610"/>
                  </a:lnTo>
                  <a:lnTo>
                    <a:pt x="100" y="12150"/>
                  </a:lnTo>
                  <a:lnTo>
                    <a:pt x="204" y="12690"/>
                  </a:lnTo>
                  <a:lnTo>
                    <a:pt x="343" y="13230"/>
                  </a:lnTo>
                  <a:lnTo>
                    <a:pt x="519" y="13770"/>
                  </a:lnTo>
                  <a:lnTo>
                    <a:pt x="732" y="14310"/>
                  </a:lnTo>
                  <a:lnTo>
                    <a:pt x="952" y="14715"/>
                  </a:lnTo>
                  <a:lnTo>
                    <a:pt x="1201" y="15255"/>
                  </a:lnTo>
                  <a:lnTo>
                    <a:pt x="1480" y="15660"/>
                  </a:lnTo>
                  <a:lnTo>
                    <a:pt x="1787" y="16065"/>
                  </a:lnTo>
                  <a:lnTo>
                    <a:pt x="2121" y="16470"/>
                  </a:lnTo>
                  <a:lnTo>
                    <a:pt x="2481" y="16875"/>
                  </a:lnTo>
                  <a:lnTo>
                    <a:pt x="2867" y="17280"/>
                  </a:lnTo>
                  <a:lnTo>
                    <a:pt x="3278" y="17685"/>
                  </a:lnTo>
                  <a:lnTo>
                    <a:pt x="3712" y="17955"/>
                  </a:lnTo>
                  <a:lnTo>
                    <a:pt x="4170" y="18360"/>
                  </a:lnTo>
                  <a:lnTo>
                    <a:pt x="4649" y="18765"/>
                  </a:lnTo>
                  <a:lnTo>
                    <a:pt x="5150" y="19035"/>
                  </a:lnTo>
                  <a:lnTo>
                    <a:pt x="5671" y="19305"/>
                  </a:lnTo>
                  <a:lnTo>
                    <a:pt x="6212" y="19575"/>
                  </a:lnTo>
                  <a:lnTo>
                    <a:pt x="6771" y="19980"/>
                  </a:lnTo>
                  <a:lnTo>
                    <a:pt x="7347" y="20115"/>
                  </a:lnTo>
                  <a:lnTo>
                    <a:pt x="7941" y="20385"/>
                  </a:lnTo>
                  <a:lnTo>
                    <a:pt x="8550" y="20655"/>
                  </a:lnTo>
                  <a:lnTo>
                    <a:pt x="9174" y="20925"/>
                  </a:lnTo>
                  <a:lnTo>
                    <a:pt x="11128" y="21330"/>
                  </a:lnTo>
                  <a:lnTo>
                    <a:pt x="11804" y="21600"/>
                  </a:lnTo>
                  <a:lnTo>
                    <a:pt x="20487" y="21600"/>
                  </a:lnTo>
                  <a:lnTo>
                    <a:pt x="21232" y="21330"/>
                  </a:lnTo>
                  <a:lnTo>
                    <a:pt x="15742" y="21330"/>
                  </a:lnTo>
                  <a:lnTo>
                    <a:pt x="14992" y="21195"/>
                  </a:lnTo>
                  <a:lnTo>
                    <a:pt x="14247" y="21195"/>
                  </a:lnTo>
                  <a:lnTo>
                    <a:pt x="13509" y="21060"/>
                  </a:lnTo>
                  <a:lnTo>
                    <a:pt x="12779" y="21060"/>
                  </a:lnTo>
                  <a:lnTo>
                    <a:pt x="11348" y="20790"/>
                  </a:lnTo>
                  <a:lnTo>
                    <a:pt x="10650" y="20520"/>
                  </a:lnTo>
                  <a:lnTo>
                    <a:pt x="9295" y="20250"/>
                  </a:lnTo>
                  <a:lnTo>
                    <a:pt x="8641" y="19980"/>
                  </a:lnTo>
                  <a:lnTo>
                    <a:pt x="8004" y="19710"/>
                  </a:lnTo>
                  <a:lnTo>
                    <a:pt x="7386" y="19440"/>
                  </a:lnTo>
                  <a:lnTo>
                    <a:pt x="6788" y="19170"/>
                  </a:lnTo>
                  <a:lnTo>
                    <a:pt x="6211" y="18765"/>
                  </a:lnTo>
                  <a:lnTo>
                    <a:pt x="5657" y="18495"/>
                  </a:lnTo>
                  <a:lnTo>
                    <a:pt x="5127" y="18090"/>
                  </a:lnTo>
                  <a:lnTo>
                    <a:pt x="4622" y="17685"/>
                  </a:lnTo>
                  <a:lnTo>
                    <a:pt x="4158" y="17415"/>
                  </a:lnTo>
                  <a:lnTo>
                    <a:pt x="3725" y="17010"/>
                  </a:lnTo>
                  <a:lnTo>
                    <a:pt x="3324" y="16605"/>
                  </a:lnTo>
                  <a:lnTo>
                    <a:pt x="2953" y="16200"/>
                  </a:lnTo>
                  <a:lnTo>
                    <a:pt x="2613" y="15795"/>
                  </a:lnTo>
                  <a:lnTo>
                    <a:pt x="2303" y="15390"/>
                  </a:lnTo>
                  <a:lnTo>
                    <a:pt x="2024" y="14850"/>
                  </a:lnTo>
                  <a:lnTo>
                    <a:pt x="1775" y="14445"/>
                  </a:lnTo>
                  <a:lnTo>
                    <a:pt x="1556" y="14040"/>
                  </a:lnTo>
                  <a:lnTo>
                    <a:pt x="1366" y="13635"/>
                  </a:lnTo>
                  <a:lnTo>
                    <a:pt x="1207" y="13095"/>
                  </a:lnTo>
                  <a:lnTo>
                    <a:pt x="1077" y="12690"/>
                  </a:lnTo>
                  <a:lnTo>
                    <a:pt x="976" y="12285"/>
                  </a:lnTo>
                  <a:lnTo>
                    <a:pt x="905" y="11880"/>
                  </a:lnTo>
                  <a:lnTo>
                    <a:pt x="862" y="11340"/>
                  </a:lnTo>
                  <a:lnTo>
                    <a:pt x="849" y="10935"/>
                  </a:lnTo>
                  <a:lnTo>
                    <a:pt x="864" y="10530"/>
                  </a:lnTo>
                  <a:lnTo>
                    <a:pt x="907" y="9990"/>
                  </a:lnTo>
                  <a:lnTo>
                    <a:pt x="980" y="9585"/>
                  </a:lnTo>
                  <a:lnTo>
                    <a:pt x="1080" y="9180"/>
                  </a:lnTo>
                  <a:lnTo>
                    <a:pt x="1209" y="8775"/>
                  </a:lnTo>
                  <a:lnTo>
                    <a:pt x="1365" y="8235"/>
                  </a:lnTo>
                  <a:lnTo>
                    <a:pt x="1549" y="7830"/>
                  </a:lnTo>
                  <a:lnTo>
                    <a:pt x="1761" y="7425"/>
                  </a:lnTo>
                  <a:lnTo>
                    <a:pt x="2001" y="7020"/>
                  </a:lnTo>
                  <a:lnTo>
                    <a:pt x="2267" y="6615"/>
                  </a:lnTo>
                  <a:lnTo>
                    <a:pt x="2561" y="6210"/>
                  </a:lnTo>
                  <a:lnTo>
                    <a:pt x="2882" y="5805"/>
                  </a:lnTo>
                  <a:lnTo>
                    <a:pt x="3229" y="5400"/>
                  </a:lnTo>
                  <a:lnTo>
                    <a:pt x="3604" y="4995"/>
                  </a:lnTo>
                  <a:lnTo>
                    <a:pt x="4005" y="4725"/>
                  </a:lnTo>
                  <a:lnTo>
                    <a:pt x="4432" y="4320"/>
                  </a:lnTo>
                  <a:lnTo>
                    <a:pt x="4885" y="4050"/>
                  </a:lnTo>
                  <a:lnTo>
                    <a:pt x="5364" y="3645"/>
                  </a:lnTo>
                  <a:lnTo>
                    <a:pt x="5870" y="3375"/>
                  </a:lnTo>
                  <a:lnTo>
                    <a:pt x="6401" y="2970"/>
                  </a:lnTo>
                  <a:lnTo>
                    <a:pt x="6957" y="2700"/>
                  </a:lnTo>
                  <a:lnTo>
                    <a:pt x="7539" y="2430"/>
                  </a:lnTo>
                  <a:lnTo>
                    <a:pt x="8146" y="2160"/>
                  </a:lnTo>
                  <a:lnTo>
                    <a:pt x="8779" y="1890"/>
                  </a:lnTo>
                  <a:lnTo>
                    <a:pt x="9436" y="1755"/>
                  </a:lnTo>
                  <a:lnTo>
                    <a:pt x="10118" y="1485"/>
                  </a:lnTo>
                  <a:lnTo>
                    <a:pt x="10825" y="1350"/>
                  </a:lnTo>
                  <a:lnTo>
                    <a:pt x="11556" y="1080"/>
                  </a:lnTo>
                  <a:lnTo>
                    <a:pt x="13830" y="675"/>
                  </a:lnTo>
                  <a:lnTo>
                    <a:pt x="14583" y="675"/>
                  </a:lnTo>
                  <a:lnTo>
                    <a:pt x="15332" y="540"/>
                  </a:lnTo>
                  <a:lnTo>
                    <a:pt x="21600" y="540"/>
                  </a:lnTo>
                  <a:lnTo>
                    <a:pt x="20238" y="270"/>
                  </a:lnTo>
                  <a:lnTo>
                    <a:pt x="19540" y="270"/>
                  </a:lnTo>
                  <a:lnTo>
                    <a:pt x="1811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Shape 153"/>
            <p:cNvSpPr/>
            <p:nvPr/>
          </p:nvSpPr>
          <p:spPr>
            <a:xfrm>
              <a:off x="952005" y="46065"/>
              <a:ext cx="925165" cy="1773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75" y="0"/>
                  </a:moveTo>
                  <a:lnTo>
                    <a:pt x="428" y="0"/>
                  </a:lnTo>
                  <a:lnTo>
                    <a:pt x="1414" y="140"/>
                  </a:lnTo>
                  <a:lnTo>
                    <a:pt x="2389" y="140"/>
                  </a:lnTo>
                  <a:lnTo>
                    <a:pt x="3352" y="281"/>
                  </a:lnTo>
                  <a:lnTo>
                    <a:pt x="4303" y="281"/>
                  </a:lnTo>
                  <a:lnTo>
                    <a:pt x="6160" y="561"/>
                  </a:lnTo>
                  <a:lnTo>
                    <a:pt x="7063" y="842"/>
                  </a:lnTo>
                  <a:lnTo>
                    <a:pt x="7949" y="982"/>
                  </a:lnTo>
                  <a:lnTo>
                    <a:pt x="8815" y="1262"/>
                  </a:lnTo>
                  <a:lnTo>
                    <a:pt x="9660" y="1403"/>
                  </a:lnTo>
                  <a:lnTo>
                    <a:pt x="10484" y="1683"/>
                  </a:lnTo>
                  <a:lnTo>
                    <a:pt x="11284" y="1964"/>
                  </a:lnTo>
                  <a:lnTo>
                    <a:pt x="12060" y="2244"/>
                  </a:lnTo>
                  <a:lnTo>
                    <a:pt x="12810" y="2525"/>
                  </a:lnTo>
                  <a:lnTo>
                    <a:pt x="13532" y="2945"/>
                  </a:lnTo>
                  <a:lnTo>
                    <a:pt x="14227" y="3226"/>
                  </a:lnTo>
                  <a:lnTo>
                    <a:pt x="14892" y="3647"/>
                  </a:lnTo>
                  <a:lnTo>
                    <a:pt x="15525" y="4068"/>
                  </a:lnTo>
                  <a:lnTo>
                    <a:pt x="16127" y="4348"/>
                  </a:lnTo>
                  <a:lnTo>
                    <a:pt x="16695" y="4769"/>
                  </a:lnTo>
                  <a:lnTo>
                    <a:pt x="17229" y="5190"/>
                  </a:lnTo>
                  <a:lnTo>
                    <a:pt x="17726" y="5610"/>
                  </a:lnTo>
                  <a:lnTo>
                    <a:pt x="18186" y="6031"/>
                  </a:lnTo>
                  <a:lnTo>
                    <a:pt x="18608" y="6592"/>
                  </a:lnTo>
                  <a:lnTo>
                    <a:pt x="18989" y="7013"/>
                  </a:lnTo>
                  <a:lnTo>
                    <a:pt x="19330" y="7434"/>
                  </a:lnTo>
                  <a:lnTo>
                    <a:pt x="19644" y="7995"/>
                  </a:lnTo>
                  <a:lnTo>
                    <a:pt x="19899" y="8556"/>
                  </a:lnTo>
                  <a:lnTo>
                    <a:pt x="20098" y="9117"/>
                  </a:lnTo>
                  <a:lnTo>
                    <a:pt x="20241" y="9678"/>
                  </a:lnTo>
                  <a:lnTo>
                    <a:pt x="20329" y="10099"/>
                  </a:lnTo>
                  <a:lnTo>
                    <a:pt x="20364" y="10660"/>
                  </a:lnTo>
                  <a:lnTo>
                    <a:pt x="20348" y="11221"/>
                  </a:lnTo>
                  <a:lnTo>
                    <a:pt x="20281" y="11782"/>
                  </a:lnTo>
                  <a:lnTo>
                    <a:pt x="20165" y="12203"/>
                  </a:lnTo>
                  <a:lnTo>
                    <a:pt x="20002" y="12764"/>
                  </a:lnTo>
                  <a:lnTo>
                    <a:pt x="19792" y="13184"/>
                  </a:lnTo>
                  <a:lnTo>
                    <a:pt x="19536" y="13745"/>
                  </a:lnTo>
                  <a:lnTo>
                    <a:pt x="19237" y="14166"/>
                  </a:lnTo>
                  <a:lnTo>
                    <a:pt x="18896" y="14727"/>
                  </a:lnTo>
                  <a:lnTo>
                    <a:pt x="18514" y="15148"/>
                  </a:lnTo>
                  <a:lnTo>
                    <a:pt x="18091" y="15569"/>
                  </a:lnTo>
                  <a:lnTo>
                    <a:pt x="17631" y="15990"/>
                  </a:lnTo>
                  <a:lnTo>
                    <a:pt x="17133" y="16410"/>
                  </a:lnTo>
                  <a:lnTo>
                    <a:pt x="16599" y="16831"/>
                  </a:lnTo>
                  <a:lnTo>
                    <a:pt x="16031" y="17252"/>
                  </a:lnTo>
                  <a:lnTo>
                    <a:pt x="15430" y="17673"/>
                  </a:lnTo>
                  <a:lnTo>
                    <a:pt x="14797" y="18094"/>
                  </a:lnTo>
                  <a:lnTo>
                    <a:pt x="14133" y="18374"/>
                  </a:lnTo>
                  <a:lnTo>
                    <a:pt x="13441" y="18795"/>
                  </a:lnTo>
                  <a:lnTo>
                    <a:pt x="12720" y="19075"/>
                  </a:lnTo>
                  <a:lnTo>
                    <a:pt x="11973" y="19356"/>
                  </a:lnTo>
                  <a:lnTo>
                    <a:pt x="11201" y="19777"/>
                  </a:lnTo>
                  <a:lnTo>
                    <a:pt x="10405" y="19917"/>
                  </a:lnTo>
                  <a:lnTo>
                    <a:pt x="9587" y="20197"/>
                  </a:lnTo>
                  <a:lnTo>
                    <a:pt x="8747" y="20478"/>
                  </a:lnTo>
                  <a:lnTo>
                    <a:pt x="7888" y="20618"/>
                  </a:lnTo>
                  <a:lnTo>
                    <a:pt x="7010" y="20899"/>
                  </a:lnTo>
                  <a:lnTo>
                    <a:pt x="6115" y="21039"/>
                  </a:lnTo>
                  <a:lnTo>
                    <a:pt x="3065" y="21460"/>
                  </a:lnTo>
                  <a:lnTo>
                    <a:pt x="1020" y="21460"/>
                  </a:lnTo>
                  <a:lnTo>
                    <a:pt x="0" y="21600"/>
                  </a:lnTo>
                  <a:lnTo>
                    <a:pt x="6380" y="21600"/>
                  </a:lnTo>
                  <a:lnTo>
                    <a:pt x="8213" y="21319"/>
                  </a:lnTo>
                  <a:lnTo>
                    <a:pt x="9099" y="21039"/>
                  </a:lnTo>
                  <a:lnTo>
                    <a:pt x="9964" y="20899"/>
                  </a:lnTo>
                  <a:lnTo>
                    <a:pt x="10806" y="20618"/>
                  </a:lnTo>
                  <a:lnTo>
                    <a:pt x="11625" y="20338"/>
                  </a:lnTo>
                  <a:lnTo>
                    <a:pt x="12419" y="20057"/>
                  </a:lnTo>
                  <a:lnTo>
                    <a:pt x="13188" y="19777"/>
                  </a:lnTo>
                  <a:lnTo>
                    <a:pt x="13930" y="19496"/>
                  </a:lnTo>
                  <a:lnTo>
                    <a:pt x="14644" y="19075"/>
                  </a:lnTo>
                  <a:lnTo>
                    <a:pt x="15330" y="18795"/>
                  </a:lnTo>
                  <a:lnTo>
                    <a:pt x="15986" y="18374"/>
                  </a:lnTo>
                  <a:lnTo>
                    <a:pt x="16611" y="18094"/>
                  </a:lnTo>
                  <a:lnTo>
                    <a:pt x="17205" y="17673"/>
                  </a:lnTo>
                  <a:lnTo>
                    <a:pt x="17765" y="17252"/>
                  </a:lnTo>
                  <a:lnTo>
                    <a:pt x="18292" y="16831"/>
                  </a:lnTo>
                  <a:lnTo>
                    <a:pt x="18784" y="16410"/>
                  </a:lnTo>
                  <a:lnTo>
                    <a:pt x="19240" y="15990"/>
                  </a:lnTo>
                  <a:lnTo>
                    <a:pt x="19660" y="15569"/>
                  </a:lnTo>
                  <a:lnTo>
                    <a:pt x="20041" y="15008"/>
                  </a:lnTo>
                  <a:lnTo>
                    <a:pt x="20383" y="14587"/>
                  </a:lnTo>
                  <a:lnTo>
                    <a:pt x="20685" y="14026"/>
                  </a:lnTo>
                  <a:lnTo>
                    <a:pt x="20946" y="13605"/>
                  </a:lnTo>
                  <a:lnTo>
                    <a:pt x="21165" y="13044"/>
                  </a:lnTo>
                  <a:lnTo>
                    <a:pt x="21341" y="12623"/>
                  </a:lnTo>
                  <a:lnTo>
                    <a:pt x="21473" y="12062"/>
                  </a:lnTo>
                  <a:lnTo>
                    <a:pt x="21560" y="11642"/>
                  </a:lnTo>
                  <a:lnTo>
                    <a:pt x="21600" y="11081"/>
                  </a:lnTo>
                  <a:lnTo>
                    <a:pt x="21593" y="10519"/>
                  </a:lnTo>
                  <a:lnTo>
                    <a:pt x="21538" y="9958"/>
                  </a:lnTo>
                  <a:lnTo>
                    <a:pt x="21433" y="9538"/>
                  </a:lnTo>
                  <a:lnTo>
                    <a:pt x="21279" y="8977"/>
                  </a:lnTo>
                  <a:lnTo>
                    <a:pt x="21072" y="8416"/>
                  </a:lnTo>
                  <a:lnTo>
                    <a:pt x="20814" y="7855"/>
                  </a:lnTo>
                  <a:lnTo>
                    <a:pt x="20502" y="7294"/>
                  </a:lnTo>
                  <a:lnTo>
                    <a:pt x="20162" y="6873"/>
                  </a:lnTo>
                  <a:lnTo>
                    <a:pt x="19786" y="6312"/>
                  </a:lnTo>
                  <a:lnTo>
                    <a:pt x="19372" y="5891"/>
                  </a:lnTo>
                  <a:lnTo>
                    <a:pt x="18924" y="5470"/>
                  </a:lnTo>
                  <a:lnTo>
                    <a:pt x="18441" y="5049"/>
                  </a:lnTo>
                  <a:lnTo>
                    <a:pt x="17924" y="4629"/>
                  </a:lnTo>
                  <a:lnTo>
                    <a:pt x="17375" y="4208"/>
                  </a:lnTo>
                  <a:lnTo>
                    <a:pt x="16795" y="3787"/>
                  </a:lnTo>
                  <a:lnTo>
                    <a:pt x="16185" y="3366"/>
                  </a:lnTo>
                  <a:lnTo>
                    <a:pt x="15545" y="3086"/>
                  </a:lnTo>
                  <a:lnTo>
                    <a:pt x="14877" y="2665"/>
                  </a:lnTo>
                  <a:lnTo>
                    <a:pt x="14182" y="2384"/>
                  </a:lnTo>
                  <a:lnTo>
                    <a:pt x="13461" y="1964"/>
                  </a:lnTo>
                  <a:lnTo>
                    <a:pt x="12715" y="1683"/>
                  </a:lnTo>
                  <a:lnTo>
                    <a:pt x="11945" y="1403"/>
                  </a:lnTo>
                  <a:lnTo>
                    <a:pt x="11151" y="1122"/>
                  </a:lnTo>
                  <a:lnTo>
                    <a:pt x="10336" y="842"/>
                  </a:lnTo>
                  <a:lnTo>
                    <a:pt x="9500" y="701"/>
                  </a:lnTo>
                  <a:lnTo>
                    <a:pt x="8644" y="421"/>
                  </a:lnTo>
                  <a:lnTo>
                    <a:pt x="7768" y="281"/>
                  </a:lnTo>
                  <a:lnTo>
                    <a:pt x="687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8" name="Group 158"/>
          <p:cNvGrpSpPr/>
          <p:nvPr/>
        </p:nvGrpSpPr>
        <p:grpSpPr>
          <a:xfrm>
            <a:off x="5586231" y="2269819"/>
            <a:ext cx="1307934" cy="744790"/>
            <a:chOff x="0" y="0"/>
            <a:chExt cx="1307932" cy="744789"/>
          </a:xfrm>
        </p:grpSpPr>
        <p:sp>
          <p:nvSpPr>
            <p:cNvPr id="155" name="Shape 155"/>
            <p:cNvSpPr/>
            <p:nvPr/>
          </p:nvSpPr>
          <p:spPr>
            <a:xfrm>
              <a:off x="96976" y="494977"/>
              <a:ext cx="831713" cy="249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72" y="0"/>
                  </a:moveTo>
                  <a:lnTo>
                    <a:pt x="0" y="0"/>
                  </a:lnTo>
                  <a:lnTo>
                    <a:pt x="410" y="645"/>
                  </a:lnTo>
                  <a:lnTo>
                    <a:pt x="1053" y="2223"/>
                  </a:lnTo>
                  <a:lnTo>
                    <a:pt x="2014" y="4988"/>
                  </a:lnTo>
                  <a:lnTo>
                    <a:pt x="2857" y="6966"/>
                  </a:lnTo>
                  <a:lnTo>
                    <a:pt x="3935" y="9230"/>
                  </a:lnTo>
                  <a:lnTo>
                    <a:pt x="5145" y="11565"/>
                  </a:lnTo>
                  <a:lnTo>
                    <a:pt x="6382" y="13751"/>
                  </a:lnTo>
                  <a:lnTo>
                    <a:pt x="7545" y="15573"/>
                  </a:lnTo>
                  <a:lnTo>
                    <a:pt x="9655" y="18231"/>
                  </a:lnTo>
                  <a:lnTo>
                    <a:pt x="10771" y="19405"/>
                  </a:lnTo>
                  <a:lnTo>
                    <a:pt x="11874" y="20331"/>
                  </a:lnTo>
                  <a:lnTo>
                    <a:pt x="12962" y="21007"/>
                  </a:lnTo>
                  <a:lnTo>
                    <a:pt x="14034" y="21431"/>
                  </a:lnTo>
                  <a:lnTo>
                    <a:pt x="15088" y="21600"/>
                  </a:lnTo>
                  <a:lnTo>
                    <a:pt x="16121" y="21513"/>
                  </a:lnTo>
                  <a:lnTo>
                    <a:pt x="17134" y="21167"/>
                  </a:lnTo>
                  <a:lnTo>
                    <a:pt x="18123" y="20560"/>
                  </a:lnTo>
                  <a:lnTo>
                    <a:pt x="19087" y="19691"/>
                  </a:lnTo>
                  <a:lnTo>
                    <a:pt x="20024" y="18556"/>
                  </a:lnTo>
                  <a:lnTo>
                    <a:pt x="20934" y="17154"/>
                  </a:lnTo>
                  <a:lnTo>
                    <a:pt x="21600" y="15888"/>
                  </a:lnTo>
                  <a:lnTo>
                    <a:pt x="14743" y="15888"/>
                  </a:lnTo>
                  <a:lnTo>
                    <a:pt x="13733" y="15656"/>
                  </a:lnTo>
                  <a:lnTo>
                    <a:pt x="12681" y="15132"/>
                  </a:lnTo>
                  <a:lnTo>
                    <a:pt x="11586" y="14298"/>
                  </a:lnTo>
                  <a:lnTo>
                    <a:pt x="10447" y="13139"/>
                  </a:lnTo>
                  <a:lnTo>
                    <a:pt x="9265" y="11639"/>
                  </a:lnTo>
                  <a:lnTo>
                    <a:pt x="8038" y="9782"/>
                  </a:lnTo>
                  <a:lnTo>
                    <a:pt x="6767" y="7551"/>
                  </a:lnTo>
                  <a:lnTo>
                    <a:pt x="5450" y="4931"/>
                  </a:lnTo>
                  <a:lnTo>
                    <a:pt x="4088" y="1905"/>
                  </a:lnTo>
                  <a:lnTo>
                    <a:pt x="337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664653" y="0"/>
              <a:ext cx="643280" cy="678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61" y="0"/>
                  </a:moveTo>
                  <a:lnTo>
                    <a:pt x="14767" y="254"/>
                  </a:lnTo>
                  <a:lnTo>
                    <a:pt x="14488" y="835"/>
                  </a:lnTo>
                  <a:lnTo>
                    <a:pt x="14791" y="1601"/>
                  </a:lnTo>
                  <a:lnTo>
                    <a:pt x="15345" y="2407"/>
                  </a:lnTo>
                  <a:lnTo>
                    <a:pt x="15817" y="3109"/>
                  </a:lnTo>
                  <a:lnTo>
                    <a:pt x="15975" y="3426"/>
                  </a:lnTo>
                  <a:lnTo>
                    <a:pt x="16092" y="3819"/>
                  </a:lnTo>
                  <a:lnTo>
                    <a:pt x="16170" y="4282"/>
                  </a:lnTo>
                  <a:lnTo>
                    <a:pt x="16206" y="4809"/>
                  </a:lnTo>
                  <a:lnTo>
                    <a:pt x="16202" y="5394"/>
                  </a:lnTo>
                  <a:lnTo>
                    <a:pt x="16068" y="6715"/>
                  </a:lnTo>
                  <a:lnTo>
                    <a:pt x="15763" y="8197"/>
                  </a:lnTo>
                  <a:lnTo>
                    <a:pt x="15283" y="9794"/>
                  </a:lnTo>
                  <a:lnTo>
                    <a:pt x="14625" y="11457"/>
                  </a:lnTo>
                  <a:lnTo>
                    <a:pt x="13784" y="13139"/>
                  </a:lnTo>
                  <a:lnTo>
                    <a:pt x="12757" y="14793"/>
                  </a:lnTo>
                  <a:lnTo>
                    <a:pt x="11539" y="16372"/>
                  </a:lnTo>
                  <a:lnTo>
                    <a:pt x="10126" y="17827"/>
                  </a:lnTo>
                  <a:lnTo>
                    <a:pt x="8514" y="19112"/>
                  </a:lnTo>
                  <a:lnTo>
                    <a:pt x="6700" y="20180"/>
                  </a:lnTo>
                  <a:lnTo>
                    <a:pt x="4679" y="20982"/>
                  </a:lnTo>
                  <a:lnTo>
                    <a:pt x="2447" y="21471"/>
                  </a:lnTo>
                  <a:lnTo>
                    <a:pt x="1250" y="21583"/>
                  </a:lnTo>
                  <a:lnTo>
                    <a:pt x="0" y="21600"/>
                  </a:lnTo>
                  <a:lnTo>
                    <a:pt x="8866" y="21600"/>
                  </a:lnTo>
                  <a:lnTo>
                    <a:pt x="10237" y="20736"/>
                  </a:lnTo>
                  <a:lnTo>
                    <a:pt x="11290" y="19920"/>
                  </a:lnTo>
                  <a:lnTo>
                    <a:pt x="12298" y="19002"/>
                  </a:lnTo>
                  <a:lnTo>
                    <a:pt x="13258" y="17983"/>
                  </a:lnTo>
                  <a:lnTo>
                    <a:pt x="14169" y="16860"/>
                  </a:lnTo>
                  <a:lnTo>
                    <a:pt x="15027" y="15633"/>
                  </a:lnTo>
                  <a:lnTo>
                    <a:pt x="15832" y="14302"/>
                  </a:lnTo>
                  <a:lnTo>
                    <a:pt x="16777" y="12409"/>
                  </a:lnTo>
                  <a:lnTo>
                    <a:pt x="17413" y="10801"/>
                  </a:lnTo>
                  <a:lnTo>
                    <a:pt x="17835" y="9394"/>
                  </a:lnTo>
                  <a:lnTo>
                    <a:pt x="18137" y="8106"/>
                  </a:lnTo>
                  <a:lnTo>
                    <a:pt x="18415" y="6854"/>
                  </a:lnTo>
                  <a:lnTo>
                    <a:pt x="18764" y="5556"/>
                  </a:lnTo>
                  <a:lnTo>
                    <a:pt x="19319" y="4711"/>
                  </a:lnTo>
                  <a:lnTo>
                    <a:pt x="19876" y="4338"/>
                  </a:lnTo>
                  <a:lnTo>
                    <a:pt x="20586" y="4142"/>
                  </a:lnTo>
                  <a:lnTo>
                    <a:pt x="21600" y="3828"/>
                  </a:lnTo>
                  <a:lnTo>
                    <a:pt x="21594" y="2527"/>
                  </a:lnTo>
                  <a:lnTo>
                    <a:pt x="21139" y="1898"/>
                  </a:lnTo>
                  <a:lnTo>
                    <a:pt x="20335" y="1660"/>
                  </a:lnTo>
                  <a:lnTo>
                    <a:pt x="19279" y="1528"/>
                  </a:lnTo>
                  <a:lnTo>
                    <a:pt x="18333" y="1066"/>
                  </a:lnTo>
                  <a:lnTo>
                    <a:pt x="17467" y="587"/>
                  </a:lnTo>
                  <a:lnTo>
                    <a:pt x="16677" y="196"/>
                  </a:lnTo>
                  <a:lnTo>
                    <a:pt x="1596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0" y="316176"/>
              <a:ext cx="226829" cy="199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19" y="0"/>
                  </a:moveTo>
                  <a:lnTo>
                    <a:pt x="9783" y="1770"/>
                  </a:lnTo>
                  <a:lnTo>
                    <a:pt x="8451" y="5065"/>
                  </a:lnTo>
                  <a:lnTo>
                    <a:pt x="6641" y="9107"/>
                  </a:lnTo>
                  <a:lnTo>
                    <a:pt x="3653" y="11906"/>
                  </a:lnTo>
                  <a:lnTo>
                    <a:pt x="1219" y="13941"/>
                  </a:lnTo>
                  <a:lnTo>
                    <a:pt x="0" y="16554"/>
                  </a:lnTo>
                  <a:lnTo>
                    <a:pt x="656" y="21091"/>
                  </a:lnTo>
                  <a:lnTo>
                    <a:pt x="3591" y="21600"/>
                  </a:lnTo>
                  <a:lnTo>
                    <a:pt x="5508" y="21362"/>
                  </a:lnTo>
                  <a:lnTo>
                    <a:pt x="6719" y="20696"/>
                  </a:lnTo>
                  <a:lnTo>
                    <a:pt x="7536" y="19919"/>
                  </a:lnTo>
                  <a:lnTo>
                    <a:pt x="8271" y="19351"/>
                  </a:lnTo>
                  <a:lnTo>
                    <a:pt x="9235" y="19311"/>
                  </a:lnTo>
                  <a:lnTo>
                    <a:pt x="21600" y="19311"/>
                  </a:lnTo>
                  <a:lnTo>
                    <a:pt x="19841" y="17718"/>
                  </a:lnTo>
                  <a:lnTo>
                    <a:pt x="17106" y="14388"/>
                  </a:lnTo>
                  <a:lnTo>
                    <a:pt x="15670" y="11609"/>
                  </a:lnTo>
                  <a:lnTo>
                    <a:pt x="15167" y="9267"/>
                  </a:lnTo>
                  <a:lnTo>
                    <a:pt x="15241" y="7261"/>
                  </a:lnTo>
                  <a:lnTo>
                    <a:pt x="15534" y="5488"/>
                  </a:lnTo>
                  <a:lnTo>
                    <a:pt x="15687" y="3844"/>
                  </a:lnTo>
                  <a:lnTo>
                    <a:pt x="15343" y="2227"/>
                  </a:lnTo>
                  <a:lnTo>
                    <a:pt x="14142" y="533"/>
                  </a:lnTo>
                  <a:lnTo>
                    <a:pt x="1141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9" name="Shape 159"/>
          <p:cNvSpPr/>
          <p:nvPr/>
        </p:nvSpPr>
        <p:spPr>
          <a:xfrm>
            <a:off x="6279712" y="1999680"/>
            <a:ext cx="161613" cy="2241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67" y="0"/>
                </a:moveTo>
                <a:lnTo>
                  <a:pt x="7662" y="274"/>
                </a:lnTo>
                <a:lnTo>
                  <a:pt x="3965" y="2070"/>
                </a:lnTo>
                <a:lnTo>
                  <a:pt x="1210" y="4724"/>
                </a:lnTo>
                <a:lnTo>
                  <a:pt x="0" y="7921"/>
                </a:lnTo>
                <a:lnTo>
                  <a:pt x="133" y="11359"/>
                </a:lnTo>
                <a:lnTo>
                  <a:pt x="1407" y="14737"/>
                </a:lnTo>
                <a:lnTo>
                  <a:pt x="3622" y="17752"/>
                </a:lnTo>
                <a:lnTo>
                  <a:pt x="10070" y="21485"/>
                </a:lnTo>
                <a:lnTo>
                  <a:pt x="13899" y="21600"/>
                </a:lnTo>
                <a:lnTo>
                  <a:pt x="17865" y="20144"/>
                </a:lnTo>
                <a:lnTo>
                  <a:pt x="20223" y="17977"/>
                </a:lnTo>
                <a:lnTo>
                  <a:pt x="21428" y="15168"/>
                </a:lnTo>
                <a:lnTo>
                  <a:pt x="21600" y="11990"/>
                </a:lnTo>
                <a:lnTo>
                  <a:pt x="20859" y="8711"/>
                </a:lnTo>
                <a:lnTo>
                  <a:pt x="19325" y="5603"/>
                </a:lnTo>
                <a:lnTo>
                  <a:pt x="17118" y="2934"/>
                </a:lnTo>
                <a:lnTo>
                  <a:pt x="14359" y="977"/>
                </a:lnTo>
                <a:lnTo>
                  <a:pt x="11167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5805821" y="2107451"/>
            <a:ext cx="163844" cy="221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89" y="0"/>
                </a:moveTo>
                <a:lnTo>
                  <a:pt x="5784" y="752"/>
                </a:lnTo>
                <a:lnTo>
                  <a:pt x="2170" y="2445"/>
                </a:lnTo>
                <a:lnTo>
                  <a:pt x="219" y="5308"/>
                </a:lnTo>
                <a:lnTo>
                  <a:pt x="0" y="9572"/>
                </a:lnTo>
                <a:lnTo>
                  <a:pt x="911" y="13715"/>
                </a:lnTo>
                <a:lnTo>
                  <a:pt x="2766" y="16989"/>
                </a:lnTo>
                <a:lnTo>
                  <a:pt x="5316" y="19394"/>
                </a:lnTo>
                <a:lnTo>
                  <a:pt x="8311" y="20930"/>
                </a:lnTo>
                <a:lnTo>
                  <a:pt x="11500" y="21600"/>
                </a:lnTo>
                <a:lnTo>
                  <a:pt x="14633" y="21403"/>
                </a:lnTo>
                <a:lnTo>
                  <a:pt x="17460" y="20340"/>
                </a:lnTo>
                <a:lnTo>
                  <a:pt x="19730" y="18412"/>
                </a:lnTo>
                <a:lnTo>
                  <a:pt x="21194" y="15619"/>
                </a:lnTo>
                <a:lnTo>
                  <a:pt x="21600" y="11962"/>
                </a:lnTo>
                <a:lnTo>
                  <a:pt x="20255" y="7384"/>
                </a:lnTo>
                <a:lnTo>
                  <a:pt x="17988" y="4409"/>
                </a:lnTo>
                <a:lnTo>
                  <a:pt x="14873" y="2221"/>
                </a:lnTo>
                <a:lnTo>
                  <a:pt x="10989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79939314"/>
      </p:ext>
    </p:extLst>
  </p:cSld>
  <p:clrMapOvr>
    <a:masterClrMapping/>
  </p:clrMapOvr>
  <p:transition xmlns:p14="http://schemas.microsoft.com/office/powerpoint/2010/main"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</a:t>
            </a:r>
            <a:r>
              <a:rPr lang="en-US" dirty="0" err="1"/>
              <a:t>Millennials</a:t>
            </a:r>
            <a:r>
              <a:rPr lang="en-US" dirty="0"/>
              <a:t> </a:t>
            </a:r>
            <a:r>
              <a:rPr lang="en-US" dirty="0" smtClean="0"/>
              <a:t>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Better educated</a:t>
            </a:r>
          </a:p>
          <a:p>
            <a:r>
              <a:rPr lang="en-US" dirty="0"/>
              <a:t>Reduced economic prospects</a:t>
            </a:r>
          </a:p>
          <a:p>
            <a:r>
              <a:rPr lang="en-US" dirty="0"/>
              <a:t>Grew up with technology</a:t>
            </a:r>
          </a:p>
          <a:p>
            <a:r>
              <a:rPr lang="en-US" dirty="0"/>
              <a:t>Less religiously affiliated </a:t>
            </a:r>
          </a:p>
          <a:p>
            <a:r>
              <a:rPr lang="en-US" dirty="0"/>
              <a:t>More cynical of authority</a:t>
            </a:r>
          </a:p>
          <a:p>
            <a:r>
              <a:rPr lang="en-US" dirty="0"/>
              <a:t>More interested in making a difference</a:t>
            </a:r>
          </a:p>
        </p:txBody>
      </p:sp>
    </p:spTree>
    <p:extLst>
      <p:ext uri="{BB962C8B-B14F-4D97-AF65-F5344CB8AC3E}">
        <p14:creationId xmlns:p14="http://schemas.microsoft.com/office/powerpoint/2010/main" val="3182512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</a:t>
            </a:r>
            <a:r>
              <a:rPr lang="en-US" dirty="0" err="1"/>
              <a:t>Millennials</a:t>
            </a:r>
            <a:r>
              <a:rPr lang="en-US" dirty="0"/>
              <a:t> </a:t>
            </a:r>
            <a:r>
              <a:rPr lang="en-US" dirty="0" smtClean="0"/>
              <a:t>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time acquiring degrees in order to compete</a:t>
            </a:r>
          </a:p>
          <a:p>
            <a:r>
              <a:rPr lang="en-US" dirty="0"/>
              <a:t>Less work experience on average</a:t>
            </a:r>
          </a:p>
          <a:p>
            <a:r>
              <a:rPr lang="en-US" dirty="0"/>
              <a:t>They expect employers to invest in them</a:t>
            </a:r>
          </a:p>
          <a:p>
            <a:r>
              <a:rPr lang="en-US" dirty="0"/>
              <a:t>Despise workplace politics</a:t>
            </a:r>
          </a:p>
          <a:p>
            <a:r>
              <a:rPr lang="en-US" dirty="0"/>
              <a:t>Prefer collaboration to competition</a:t>
            </a:r>
          </a:p>
        </p:txBody>
      </p:sp>
    </p:spTree>
    <p:extLst>
      <p:ext uri="{BB962C8B-B14F-4D97-AF65-F5344CB8AC3E}">
        <p14:creationId xmlns:p14="http://schemas.microsoft.com/office/powerpoint/2010/main" val="408157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is an </a:t>
            </a:r>
            <a:r>
              <a:rPr lang="en-US" dirty="0" err="1"/>
              <a:t>organisation</a:t>
            </a:r>
            <a:r>
              <a:rPr lang="en-US" dirty="0"/>
              <a:t> started, run, and designed to reach Millennials across the </a:t>
            </a:r>
            <a:r>
              <a:rPr lang="en-US" dirty="0" smtClean="0"/>
              <a:t>continent</a:t>
            </a:r>
          </a:p>
          <a:p>
            <a:r>
              <a:rPr lang="en-US" dirty="0"/>
              <a:t>55 </a:t>
            </a:r>
            <a:r>
              <a:rPr lang="en-US" dirty="0" smtClean="0"/>
              <a:t>full-time staff</a:t>
            </a:r>
            <a:endParaRPr lang="en-US" dirty="0"/>
          </a:p>
          <a:p>
            <a:r>
              <a:rPr lang="en-US" dirty="0"/>
              <a:t>All under 35, including founders</a:t>
            </a:r>
          </a:p>
          <a:p>
            <a:r>
              <a:rPr lang="en-US" dirty="0"/>
              <a:t>Average age: 25 </a:t>
            </a:r>
          </a:p>
          <a:p>
            <a:r>
              <a:rPr lang="en-US" dirty="0"/>
              <a:t>More women in leadership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16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 (pre-2014)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staff turnover </a:t>
            </a:r>
          </a:p>
          <a:p>
            <a:r>
              <a:rPr lang="en-US" dirty="0" smtClean="0"/>
              <a:t>Entitlement complex </a:t>
            </a:r>
          </a:p>
          <a:p>
            <a:r>
              <a:rPr lang="en-US" dirty="0" smtClean="0"/>
              <a:t>Burn-out </a:t>
            </a:r>
          </a:p>
          <a:p>
            <a:r>
              <a:rPr lang="en-US" dirty="0" smtClean="0"/>
              <a:t>Zero work/life balance</a:t>
            </a:r>
          </a:p>
          <a:p>
            <a:r>
              <a:rPr lang="en-US" dirty="0" smtClean="0"/>
              <a:t>Worse, when I spoke to many other employers of </a:t>
            </a:r>
            <a:r>
              <a:rPr lang="en-US" dirty="0" err="1" smtClean="0"/>
              <a:t>millenials</a:t>
            </a:r>
            <a:r>
              <a:rPr lang="en-US" dirty="0" smtClean="0"/>
              <a:t>. They had the exact same complaints. I decided I had to build an exceptional talent pool.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176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2014: Decision for things to change </a:t>
            </a:r>
          </a:p>
          <a:p>
            <a:r>
              <a:rPr lang="en-US" dirty="0" smtClean="0"/>
              <a:t>2015:</a:t>
            </a:r>
            <a:r>
              <a:rPr lang="en-US" dirty="0" smtClean="0"/>
              <a:t> After company-wide </a:t>
            </a:r>
            <a:r>
              <a:rPr lang="en-US" dirty="0" smtClean="0"/>
              <a:t>strategy review, we asked ourselves: What is the one thing we would do that would make everything easier? </a:t>
            </a:r>
          </a:p>
          <a:p>
            <a:r>
              <a:rPr lang="en-US" dirty="0" smtClean="0"/>
              <a:t>Answer</a:t>
            </a:r>
            <a:r>
              <a:rPr lang="en-US" dirty="0" smtClean="0"/>
              <a:t>: Deliberate, realistic </a:t>
            </a:r>
            <a:r>
              <a:rPr lang="en-US" dirty="0" smtClean="0"/>
              <a:t>culture</a:t>
            </a:r>
            <a:endParaRPr lang="en-US" dirty="0" smtClean="0"/>
          </a:p>
          <a:p>
            <a:r>
              <a:rPr lang="en-US" dirty="0" smtClean="0"/>
              <a:t>We began to hire very deliberately </a:t>
            </a:r>
          </a:p>
          <a:p>
            <a:r>
              <a:rPr lang="en-US" dirty="0" smtClean="0"/>
              <a:t>We began to listen to what people wanted rather than what was “trending” </a:t>
            </a:r>
          </a:p>
          <a:p>
            <a:r>
              <a:rPr lang="en-US" dirty="0" smtClean="0"/>
              <a:t>We stopped doing unless the people wanted it </a:t>
            </a:r>
          </a:p>
          <a:p>
            <a:r>
              <a:rPr lang="en-US" dirty="0" smtClean="0"/>
              <a:t>Leadership – slowly – began to get out of the way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501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600" y="594917"/>
            <a:ext cx="7344800" cy="56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531" y="507529"/>
            <a:ext cx="7030431" cy="57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63640"/>
      </p:ext>
    </p:extLst>
  </p:cSld>
  <p:clrMapOvr>
    <a:masterClrMapping/>
  </p:clrMapOvr>
</p:sld>
</file>

<file path=ppt/theme/theme1.xml><?xml version="1.0" encoding="utf-8"?>
<a:theme xmlns:a="http://schemas.openxmlformats.org/drawingml/2006/main" name="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F299616A-9008-463F-BC3E-B00B58BD16C0}" vid="{7EDC1D16-A760-46F6-9671-A06E9C9D98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</Template>
  <TotalTime>1578</TotalTime>
  <Words>999</Words>
  <Application>Microsoft Macintosh PowerPoint</Application>
  <PresentationFormat>Custom</PresentationFormat>
  <Paragraphs>168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Red</vt:lpstr>
      <vt:lpstr>Don’t get it twisted All the things employers get wrong about managing Millennials, and what they must get right</vt:lpstr>
      <vt:lpstr>Why always Millennials?</vt:lpstr>
      <vt:lpstr>What makes Millennials different?</vt:lpstr>
      <vt:lpstr>What makes Millennials different?</vt:lpstr>
      <vt:lpstr>RED</vt:lpstr>
      <vt:lpstr>Problem statement (pre-2014)</vt:lpstr>
      <vt:lpstr>Reboot</vt:lpstr>
      <vt:lpstr>PowerPoint Presentation</vt:lpstr>
      <vt:lpstr>PowerPoint Presentation</vt:lpstr>
      <vt:lpstr>PowerPoint Presentation</vt:lpstr>
      <vt:lpstr>BEHT</vt:lpstr>
      <vt:lpstr>For instance </vt:lpstr>
      <vt:lpstr>No</vt:lpstr>
      <vt:lpstr>Yes</vt:lpstr>
      <vt:lpstr>Yes</vt:lpstr>
      <vt:lpstr>We were not made for work alone</vt:lpstr>
      <vt:lpstr>How?</vt:lpstr>
      <vt:lpstr>Results</vt:lpstr>
      <vt:lpstr>Engagement through the roof</vt:lpstr>
      <vt:lpstr>How do you motivate millennials and develop them into leaders?</vt:lpstr>
      <vt:lpstr>What motivates people</vt:lpstr>
      <vt:lpstr>Power has changed hands</vt:lpstr>
      <vt:lpstr>The role of money</vt:lpstr>
      <vt:lpstr>Still. Don’t</vt:lpstr>
      <vt:lpstr>Do</vt:lpstr>
      <vt:lpstr>In closing</vt:lpstr>
      <vt:lpstr>At RED, we have quickly moved toward the workplace of the future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Millennial Generation: Competition and collaboration</dc:title>
  <dc:creator>Joachim MacEbong</dc:creator>
  <cp:lastModifiedBy>MacBook Air</cp:lastModifiedBy>
  <cp:revision>96</cp:revision>
  <dcterms:created xsi:type="dcterms:W3CDTF">2016-04-19T20:06:46Z</dcterms:created>
  <dcterms:modified xsi:type="dcterms:W3CDTF">2017-03-10T08:52:20Z</dcterms:modified>
</cp:coreProperties>
</file>