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jpg"/>
  <Override PartName="/ppt/media/image15.jpg" ContentType="image/jpg"/>
  <Override PartName="/ppt/media/image16.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57" r:id="rId5"/>
    <p:sldId id="262" r:id="rId6"/>
    <p:sldId id="265" r:id="rId7"/>
    <p:sldId id="266" r:id="rId8"/>
    <p:sldId id="258" r:id="rId9"/>
    <p:sldId id="269" r:id="rId10"/>
    <p:sldId id="26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FE0482-C0CA-4A9A-B7A8-96F797806C52}"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10982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E0482-C0CA-4A9A-B7A8-96F797806C52}"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327077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E0482-C0CA-4A9A-B7A8-96F797806C52}"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321684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E0482-C0CA-4A9A-B7A8-96F797806C52}"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73805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FE0482-C0CA-4A9A-B7A8-96F797806C52}"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285335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FE0482-C0CA-4A9A-B7A8-96F797806C52}"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360904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FE0482-C0CA-4A9A-B7A8-96F797806C52}" type="datetimeFigureOut">
              <a:rPr lang="en-GB" smtClean="0"/>
              <a:t>30/03/2017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404434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FE0482-C0CA-4A9A-B7A8-96F797806C52}" type="datetimeFigureOut">
              <a:rPr lang="en-GB" smtClean="0"/>
              <a:t>30/03/2017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358375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E0482-C0CA-4A9A-B7A8-96F797806C52}" type="datetimeFigureOut">
              <a:rPr lang="en-GB" smtClean="0"/>
              <a:t>30/03/2017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177051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FE0482-C0CA-4A9A-B7A8-96F797806C52}"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36287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FE0482-C0CA-4A9A-B7A8-96F797806C52}"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719B7-702A-4265-A1A2-4EDF49F63E63}" type="slidenum">
              <a:rPr lang="en-GB" smtClean="0"/>
              <a:t>‹#›</a:t>
            </a:fld>
            <a:endParaRPr lang="en-GB"/>
          </a:p>
        </p:txBody>
      </p:sp>
    </p:spTree>
    <p:extLst>
      <p:ext uri="{BB962C8B-B14F-4D97-AF65-F5344CB8AC3E}">
        <p14:creationId xmlns:p14="http://schemas.microsoft.com/office/powerpoint/2010/main" val="179780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E0482-C0CA-4A9A-B7A8-96F797806C52}" type="datetimeFigureOut">
              <a:rPr lang="en-GB" smtClean="0"/>
              <a:t>30/03/2017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719B7-702A-4265-A1A2-4EDF49F63E63}" type="slidenum">
              <a:rPr lang="en-GB" smtClean="0"/>
              <a:t>‹#›</a:t>
            </a:fld>
            <a:endParaRPr lang="en-GB"/>
          </a:p>
        </p:txBody>
      </p:sp>
    </p:spTree>
    <p:extLst>
      <p:ext uri="{BB962C8B-B14F-4D97-AF65-F5344CB8AC3E}">
        <p14:creationId xmlns:p14="http://schemas.microsoft.com/office/powerpoint/2010/main" val="295968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7" y="1872777"/>
            <a:ext cx="8214851" cy="461665"/>
          </a:xfrm>
          <a:prstGeom prst="rect">
            <a:avLst/>
          </a:prstGeom>
          <a:solidFill>
            <a:schemeClr val="tx1"/>
          </a:solidFill>
        </p:spPr>
        <p:txBody>
          <a:bodyPr wrap="square">
            <a:spAutoFit/>
          </a:bodyPr>
          <a:lstStyle/>
          <a:p>
            <a:r>
              <a:rPr lang="en-GB" sz="2400" b="1" i="0" dirty="0">
                <a:solidFill>
                  <a:schemeClr val="bg1"/>
                </a:solidFill>
                <a:effectLst/>
                <a:latin typeface="Century Gothic" panose="020B0502020202020204" pitchFamily="34" charset="0"/>
              </a:rPr>
              <a:t>     Growing an Africa Brand for the rest of the world.</a:t>
            </a:r>
            <a:endParaRPr lang="en-GB" sz="2400" b="1" dirty="0">
              <a:solidFill>
                <a:schemeClr val="bg1"/>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157" t="33438" r="15728" b="17929"/>
          <a:stretch/>
        </p:blipFill>
        <p:spPr>
          <a:xfrm>
            <a:off x="4501994" y="2998530"/>
            <a:ext cx="2516992" cy="2409886"/>
          </a:xfrm>
          <a:prstGeom prst="rect">
            <a:avLst/>
          </a:prstGeom>
        </p:spPr>
      </p:pic>
      <p:sp>
        <p:nvSpPr>
          <p:cNvPr id="6" name="Rectangle 5"/>
          <p:cNvSpPr/>
          <p:nvPr/>
        </p:nvSpPr>
        <p:spPr>
          <a:xfrm>
            <a:off x="2559468" y="984789"/>
            <a:ext cx="6610291" cy="6250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Century Gothic" panose="020B0502020202020204" pitchFamily="34" charset="0"/>
              </a:rPr>
              <a:t> The Future Awards </a:t>
            </a:r>
            <a:r>
              <a:rPr lang="en-GB" sz="3200" dirty="0" smtClean="0">
                <a:solidFill>
                  <a:schemeClr val="bg1"/>
                </a:solidFill>
                <a:latin typeface="Century Gothic" panose="020B0502020202020204" pitchFamily="34" charset="0"/>
              </a:rPr>
              <a:t>Africa Story</a:t>
            </a:r>
            <a:r>
              <a:rPr lang="en-GB" sz="3200" dirty="0">
                <a:solidFill>
                  <a:schemeClr val="bg1"/>
                </a:solidFill>
                <a:latin typeface="Century Gothic" panose="020B0502020202020204" pitchFamily="34" charset="0"/>
              </a:rPr>
              <a:t>: </a:t>
            </a:r>
            <a:endParaRPr lang="en-GB" sz="3200" dirty="0"/>
          </a:p>
        </p:txBody>
      </p:sp>
      <p:sp>
        <p:nvSpPr>
          <p:cNvPr id="2" name="Rectangle 1"/>
          <p:cNvSpPr/>
          <p:nvPr/>
        </p:nvSpPr>
        <p:spPr>
          <a:xfrm>
            <a:off x="7018986" y="5840684"/>
            <a:ext cx="4984124" cy="646331"/>
          </a:xfrm>
          <a:prstGeom prst="rect">
            <a:avLst/>
          </a:prstGeom>
          <a:solidFill>
            <a:srgbClr val="CC6600"/>
          </a:solidFill>
        </p:spPr>
        <p:txBody>
          <a:bodyPr wrap="square">
            <a:spAutoFit/>
          </a:bodyPr>
          <a:lstStyle/>
          <a:p>
            <a:pPr>
              <a:spcAft>
                <a:spcPts val="0"/>
              </a:spcAft>
            </a:pPr>
            <a:r>
              <a:rPr lang="en-GB" b="1" dirty="0">
                <a:solidFill>
                  <a:srgbClr val="C00000"/>
                </a:solidFill>
              </a:rPr>
              <a:t>By Bukonla Adebakin</a:t>
            </a:r>
          </a:p>
          <a:p>
            <a:pPr>
              <a:spcAft>
                <a:spcPts val="0"/>
              </a:spcAft>
            </a:pPr>
            <a:r>
              <a:rPr lang="en-GB" b="1" dirty="0">
                <a:solidFill>
                  <a:srgbClr val="C00000"/>
                </a:solidFill>
              </a:rPr>
              <a:t>Deputy Chief Operating Officer, The Future Project</a:t>
            </a:r>
          </a:p>
        </p:txBody>
      </p:sp>
    </p:spTree>
    <p:extLst>
      <p:ext uri="{BB962C8B-B14F-4D97-AF65-F5344CB8AC3E}">
        <p14:creationId xmlns:p14="http://schemas.microsoft.com/office/powerpoint/2010/main" val="89526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 y="651295"/>
            <a:ext cx="12174601" cy="62067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79635" y="1711714"/>
            <a:ext cx="10515600" cy="3125757"/>
          </a:xfrm>
          <a:solidFill>
            <a:schemeClr val="tx1">
              <a:alpha val="61000"/>
            </a:schemeClr>
          </a:solidFill>
        </p:spPr>
        <p:txBody>
          <a:bodyPr>
            <a:normAutofit/>
          </a:bodyPr>
          <a:lstStyle/>
          <a:p>
            <a:endParaRPr lang="en-GB" sz="1600" dirty="0">
              <a:solidFill>
                <a:schemeClr val="bg1"/>
              </a:solidFill>
              <a:latin typeface="Century Gothic" panose="020B0502020202020204" pitchFamily="34" charset="0"/>
            </a:endParaRPr>
          </a:p>
          <a:p>
            <a:r>
              <a:rPr lang="en-GB" sz="1600" dirty="0">
                <a:solidFill>
                  <a:schemeClr val="bg1"/>
                </a:solidFill>
                <a:latin typeface="Century Gothic" panose="020B0502020202020204" pitchFamily="34" charset="0"/>
              </a:rPr>
              <a:t>Dream </a:t>
            </a:r>
            <a:r>
              <a:rPr lang="en-GB" sz="1600" dirty="0" smtClean="0">
                <a:solidFill>
                  <a:schemeClr val="bg1"/>
                </a:solidFill>
                <a:latin typeface="Century Gothic" panose="020B0502020202020204" pitchFamily="34" charset="0"/>
              </a:rPr>
              <a:t>Big. Start small then go global #</a:t>
            </a:r>
            <a:r>
              <a:rPr lang="en-GB" sz="1600" dirty="0" err="1" smtClean="0">
                <a:solidFill>
                  <a:schemeClr val="bg1"/>
                </a:solidFill>
                <a:latin typeface="Century Gothic" panose="020B0502020202020204" pitchFamily="34" charset="0"/>
              </a:rPr>
              <a:t>gobigorgohome</a:t>
            </a:r>
            <a:r>
              <a:rPr lang="en-GB" sz="1600" dirty="0" smtClean="0">
                <a:solidFill>
                  <a:schemeClr val="bg1"/>
                </a:solidFill>
                <a:latin typeface="Century Gothic" panose="020B0502020202020204" pitchFamily="34" charset="0"/>
              </a:rPr>
              <a:t> </a:t>
            </a:r>
            <a:endParaRPr lang="en-GB" sz="1600" dirty="0">
              <a:solidFill>
                <a:schemeClr val="bg1"/>
              </a:solidFill>
              <a:latin typeface="Century Gothic" panose="020B0502020202020204" pitchFamily="34" charset="0"/>
            </a:endParaRPr>
          </a:p>
          <a:p>
            <a:endParaRPr lang="en-GB" sz="1600" dirty="0">
              <a:solidFill>
                <a:schemeClr val="bg1"/>
              </a:solidFill>
              <a:latin typeface="Century Gothic" panose="020B0502020202020204" pitchFamily="34" charset="0"/>
            </a:endParaRPr>
          </a:p>
          <a:p>
            <a:r>
              <a:rPr lang="en-GB" sz="1600" dirty="0">
                <a:solidFill>
                  <a:schemeClr val="bg1"/>
                </a:solidFill>
                <a:latin typeface="Century Gothic" panose="020B0502020202020204" pitchFamily="34" charset="0"/>
              </a:rPr>
              <a:t>Leverage on Organizations with similar visions</a:t>
            </a:r>
            <a:r>
              <a:rPr lang="en-GB" sz="1600" dirty="0" smtClean="0">
                <a:solidFill>
                  <a:schemeClr val="bg1"/>
                </a:solidFill>
                <a:latin typeface="Century Gothic" panose="020B0502020202020204" pitchFamily="34" charset="0"/>
              </a:rPr>
              <a:t>. Collaborate. Volunteer.</a:t>
            </a:r>
            <a:endParaRPr lang="en-GB" sz="1600" dirty="0">
              <a:solidFill>
                <a:schemeClr val="bg1"/>
              </a:solidFill>
              <a:latin typeface="Century Gothic" panose="020B0502020202020204" pitchFamily="34" charset="0"/>
            </a:endParaRPr>
          </a:p>
          <a:p>
            <a:endParaRPr lang="en-GB" sz="1600" dirty="0">
              <a:solidFill>
                <a:schemeClr val="bg1"/>
              </a:solidFill>
              <a:latin typeface="Century Gothic" panose="020B0502020202020204" pitchFamily="34" charset="0"/>
            </a:endParaRPr>
          </a:p>
          <a:p>
            <a:r>
              <a:rPr lang="en-GB" sz="1600" dirty="0">
                <a:solidFill>
                  <a:schemeClr val="bg1"/>
                </a:solidFill>
                <a:latin typeface="Century Gothic" panose="020B0502020202020204" pitchFamily="34" charset="0"/>
              </a:rPr>
              <a:t>Have a long term perspective (Ask yourself; How will my vision be impacted by changes in the future?)</a:t>
            </a:r>
          </a:p>
          <a:p>
            <a:endParaRPr lang="en-GB" sz="1600" dirty="0">
              <a:solidFill>
                <a:schemeClr val="bg1"/>
              </a:solidFill>
              <a:latin typeface="Century Gothic" panose="020B0502020202020204" pitchFamily="34" charset="0"/>
            </a:endParaRPr>
          </a:p>
          <a:p>
            <a:r>
              <a:rPr lang="en-GB" sz="1600" dirty="0">
                <a:solidFill>
                  <a:schemeClr val="bg1"/>
                </a:solidFill>
                <a:latin typeface="Century Gothic" panose="020B0502020202020204" pitchFamily="34" charset="0"/>
              </a:rPr>
              <a:t>Never stop believing in your ability to cause </a:t>
            </a:r>
            <a:r>
              <a:rPr lang="en-GB" sz="1600" dirty="0" smtClean="0">
                <a:solidFill>
                  <a:schemeClr val="bg1"/>
                </a:solidFill>
                <a:latin typeface="Century Gothic" panose="020B0502020202020204" pitchFamily="34" charset="0"/>
              </a:rPr>
              <a:t>change. #</a:t>
            </a:r>
            <a:r>
              <a:rPr lang="en-GB" sz="1600" dirty="0" err="1" smtClean="0">
                <a:solidFill>
                  <a:schemeClr val="bg1"/>
                </a:solidFill>
                <a:latin typeface="Century Gothic" panose="020B0502020202020204" pitchFamily="34" charset="0"/>
              </a:rPr>
              <a:t>Believeinyourself</a:t>
            </a:r>
            <a:r>
              <a:rPr lang="en-GB" sz="1600" dirty="0" smtClean="0">
                <a:solidFill>
                  <a:schemeClr val="bg1"/>
                </a:solidFill>
                <a:latin typeface="Century Gothic" panose="020B0502020202020204" pitchFamily="34" charset="0"/>
              </a:rPr>
              <a:t> #</a:t>
            </a:r>
            <a:r>
              <a:rPr lang="en-GB" sz="1600" dirty="0" err="1" smtClean="0">
                <a:solidFill>
                  <a:schemeClr val="bg1"/>
                </a:solidFill>
                <a:latin typeface="Century Gothic" panose="020B0502020202020204" pitchFamily="34" charset="0"/>
              </a:rPr>
              <a:t>Keeppushing</a:t>
            </a:r>
            <a:endParaRPr lang="en-GB" sz="1600" dirty="0" smtClean="0">
              <a:solidFill>
                <a:schemeClr val="bg1"/>
              </a:solidFill>
              <a:latin typeface="Century Gothic" panose="020B0502020202020204" pitchFamily="34" charset="0"/>
            </a:endParaRPr>
          </a:p>
          <a:p>
            <a:pPr marL="0" indent="0">
              <a:buNone/>
            </a:pPr>
            <a:endParaRPr lang="en-GB" sz="1600" dirty="0">
              <a:solidFill>
                <a:schemeClr val="bg1"/>
              </a:solidFill>
              <a:latin typeface="Century Gothic" panose="020B0502020202020204" pitchFamily="34" charset="0"/>
            </a:endParaRPr>
          </a:p>
          <a:p>
            <a:pPr marL="0" indent="0">
              <a:buNone/>
            </a:pPr>
            <a:endParaRPr lang="en-GB" sz="1600" dirty="0">
              <a:solidFill>
                <a:schemeClr val="bg1"/>
              </a:solidFill>
              <a:latin typeface="Century Gothic" panose="020B0502020202020204" pitchFamily="34" charset="0"/>
            </a:endParaRPr>
          </a:p>
          <a:p>
            <a:endParaRPr lang="en-GB" sz="1600" dirty="0">
              <a:solidFill>
                <a:schemeClr val="bg1"/>
              </a:solidFill>
              <a:latin typeface="Century Gothic" panose="020B0502020202020204" pitchFamily="34" charset="0"/>
            </a:endParaRPr>
          </a:p>
        </p:txBody>
      </p:sp>
      <p:sp>
        <p:nvSpPr>
          <p:cNvPr id="4" name="Title 1"/>
          <p:cNvSpPr txBox="1">
            <a:spLocks/>
          </p:cNvSpPr>
          <p:nvPr/>
        </p:nvSpPr>
        <p:spPr>
          <a:xfrm>
            <a:off x="3394617" y="-39639"/>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1800" b="1" dirty="0">
                <a:solidFill>
                  <a:schemeClr val="bg1"/>
                </a:solidFill>
                <a:latin typeface="Century Gothic" pitchFamily="34" charset="0"/>
                <a:ea typeface="+mj-ea"/>
                <a:cs typeface="+mj-cs"/>
              </a:rPr>
              <a:t>Lessons from the Journey</a:t>
            </a:r>
          </a:p>
        </p:txBody>
      </p:sp>
    </p:spTree>
    <p:extLst>
      <p:ext uri="{BB962C8B-B14F-4D97-AF65-F5344CB8AC3E}">
        <p14:creationId xmlns:p14="http://schemas.microsoft.com/office/powerpoint/2010/main" val="305568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2513" y="2699659"/>
            <a:ext cx="7009993" cy="1338518"/>
          </a:xfrm>
          <a:prstGeom prst="rect">
            <a:avLst/>
          </a:prstGeom>
          <a:noFill/>
        </p:spPr>
        <p:txBody>
          <a:bodyPr wrap="square" lIns="91418" tIns="45709" rIns="91418" bIns="45709" rtlCol="0">
            <a:spAutoFit/>
          </a:bodyPr>
          <a:lstStyle/>
          <a:p>
            <a:pPr algn="ctr"/>
            <a:r>
              <a:rPr lang="en-GB" sz="8098" b="1" dirty="0">
                <a:solidFill>
                  <a:prstClr val="black"/>
                </a:solidFill>
                <a:latin typeface="Century Gothic" panose="020B0502020202020204" pitchFamily="34" charset="0"/>
              </a:rPr>
              <a:t>THANK </a:t>
            </a:r>
            <a:r>
              <a:rPr lang="en-GB" sz="8098" b="1" dirty="0">
                <a:solidFill>
                  <a:srgbClr val="FF0000"/>
                </a:solidFill>
                <a:latin typeface="Century Gothic" panose="020B0502020202020204" pitchFamily="34" charset="0"/>
              </a:rPr>
              <a:t>YOU</a:t>
            </a:r>
          </a:p>
        </p:txBody>
      </p:sp>
    </p:spTree>
    <p:extLst>
      <p:ext uri="{BB962C8B-B14F-4D97-AF65-F5344CB8AC3E}">
        <p14:creationId xmlns:p14="http://schemas.microsoft.com/office/powerpoint/2010/main" val="241257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3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65186"/>
            <a:ext cx="10515600" cy="4351338"/>
          </a:xfrm>
        </p:spPr>
        <p:txBody>
          <a:bodyPr>
            <a:normAutofit/>
          </a:bodyPr>
          <a:lstStyle/>
          <a:p>
            <a:pPr marL="0" indent="0">
              <a:buNone/>
            </a:pPr>
            <a:endParaRPr lang="en-GB" sz="1600" dirty="0">
              <a:latin typeface="Century Gothic" panose="020B0502020202020204" pitchFamily="34" charset="0"/>
            </a:endParaRPr>
          </a:p>
          <a:p>
            <a:r>
              <a:rPr lang="en-GB" sz="1600" dirty="0">
                <a:latin typeface="Century Gothic" panose="020B0502020202020204" pitchFamily="34" charset="0"/>
              </a:rPr>
              <a:t>In 2005, The Future Project was founded with the aim of raising empowered citizens.. The Future Project is the largest home-grown network of policy-makers, business people, and other stakeholders in Young Africa.</a:t>
            </a:r>
          </a:p>
          <a:p>
            <a:pPr marL="0" indent="0">
              <a:buNone/>
            </a:pPr>
            <a:endParaRPr lang="en-GB" sz="100" dirty="0">
              <a:latin typeface="Century Gothic" panose="020B0502020202020204" pitchFamily="34" charset="0"/>
            </a:endParaRPr>
          </a:p>
          <a:p>
            <a:r>
              <a:rPr lang="en-GB" sz="1600" dirty="0">
                <a:latin typeface="Century Gothic" panose="020B0502020202020204" pitchFamily="34" charset="0"/>
              </a:rPr>
              <a:t>Through The Future Awards, we wanted to give African youths a voice. We wanted to show the possibilities that exists in Africa. We wanted to share the brilliant stories of young Africans who were doing amazing stuff in Entertainment, Arts, Culture, Business, Health, Agriculture </a:t>
            </a:r>
            <a:r>
              <a:rPr lang="en-GB" sz="1600" dirty="0" err="1">
                <a:latin typeface="Century Gothic" panose="020B0502020202020204" pitchFamily="34" charset="0"/>
              </a:rPr>
              <a:t>etc</a:t>
            </a:r>
            <a:r>
              <a:rPr lang="en-GB" sz="1600" dirty="0">
                <a:latin typeface="Century Gothic" panose="020B0502020202020204" pitchFamily="34" charset="0"/>
              </a:rPr>
              <a:t>, we wanted to show the world the beauty of Africa, and over the past 12 years, we have created a new narrative, a new reality. </a:t>
            </a:r>
          </a:p>
          <a:p>
            <a:endParaRPr lang="en-GB" sz="1600" dirty="0">
              <a:latin typeface="Century Gothic" panose="020B0502020202020204" pitchFamily="34" charset="0"/>
            </a:endParaRPr>
          </a:p>
        </p:txBody>
      </p:sp>
      <p:sp>
        <p:nvSpPr>
          <p:cNvPr id="4" name="Title 1"/>
          <p:cNvSpPr txBox="1">
            <a:spLocks/>
          </p:cNvSpPr>
          <p:nvPr/>
        </p:nvSpPr>
        <p:spPr>
          <a:xfrm>
            <a:off x="3099649" y="305688"/>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1800" b="1" dirty="0">
                <a:solidFill>
                  <a:schemeClr val="bg1"/>
                </a:solidFill>
                <a:latin typeface="Century Gothic" pitchFamily="34" charset="0"/>
                <a:ea typeface="+mj-ea"/>
                <a:cs typeface="+mj-cs"/>
              </a:rPr>
              <a:t>The Vision</a:t>
            </a:r>
          </a:p>
        </p:txBody>
      </p:sp>
      <p:pic>
        <p:nvPicPr>
          <p:cNvPr id="6" name="Picture 5" descr="ASA-2.jpg"/>
          <p:cNvPicPr>
            <a:picLocks noChangeAspect="1"/>
          </p:cNvPicPr>
          <p:nvPr/>
        </p:nvPicPr>
        <p:blipFill rotWithShape="1">
          <a:blip r:embed="rId2" cstate="print">
            <a:extLst>
              <a:ext uri="{28A0092B-C50C-407E-A947-70E740481C1C}">
                <a14:useLocalDpi xmlns:a14="http://schemas.microsoft.com/office/drawing/2010/main" val="0"/>
              </a:ext>
            </a:extLst>
          </a:blip>
          <a:srcRect l="7530" t="14937" r="17523"/>
          <a:stretch/>
        </p:blipFill>
        <p:spPr>
          <a:xfrm>
            <a:off x="9067160" y="4175275"/>
            <a:ext cx="2520704" cy="1905000"/>
          </a:xfrm>
          <a:prstGeom prst="rect">
            <a:avLst/>
          </a:prstGeom>
        </p:spPr>
      </p:pic>
      <p:sp>
        <p:nvSpPr>
          <p:cNvPr id="7" name="object 8"/>
          <p:cNvSpPr/>
          <p:nvPr/>
        </p:nvSpPr>
        <p:spPr>
          <a:xfrm>
            <a:off x="422939" y="4175275"/>
            <a:ext cx="2869557" cy="2001688"/>
          </a:xfrm>
          <a:prstGeom prst="rect">
            <a:avLst/>
          </a:prstGeom>
          <a:blipFill>
            <a:blip r:embed="rId3" cstate="print"/>
            <a:stretch>
              <a:fillRect/>
            </a:stretch>
          </a:blipFill>
        </p:spPr>
        <p:txBody>
          <a:bodyPr wrap="square" lIns="0" tIns="0" rIns="0" bIns="0" rtlCol="0">
            <a:noAutofit/>
          </a:bodyPr>
          <a:lstStyle/>
          <a:p>
            <a:endParaRPr/>
          </a:p>
        </p:txBody>
      </p:sp>
      <p:pic>
        <p:nvPicPr>
          <p:cNvPr id="8" name="Picture 7" descr="EL Rufai.jpg"/>
          <p:cNvPicPr>
            <a:picLocks noChangeAspect="1"/>
          </p:cNvPicPr>
          <p:nvPr/>
        </p:nvPicPr>
        <p:blipFill rotWithShape="1">
          <a:blip r:embed="rId4">
            <a:extLst>
              <a:ext uri="{28A0092B-C50C-407E-A947-70E740481C1C}">
                <a14:useLocalDpi xmlns:a14="http://schemas.microsoft.com/office/drawing/2010/main" val="0"/>
              </a:ext>
            </a:extLst>
          </a:blip>
          <a:srcRect t="-1298" r="52074" b="1"/>
          <a:stretch/>
        </p:blipFill>
        <p:spPr>
          <a:xfrm>
            <a:off x="5056238" y="3952950"/>
            <a:ext cx="2079523" cy="2464196"/>
          </a:xfrm>
          <a:prstGeom prst="rect">
            <a:avLst/>
          </a:prstGeom>
        </p:spPr>
      </p:pic>
    </p:spTree>
    <p:extLst>
      <p:ext uri="{BB962C8B-B14F-4D97-AF65-F5344CB8AC3E}">
        <p14:creationId xmlns:p14="http://schemas.microsoft.com/office/powerpoint/2010/main" val="14234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709" y="1412670"/>
            <a:ext cx="10515600" cy="4351338"/>
          </a:xfrm>
        </p:spPr>
        <p:txBody>
          <a:bodyPr>
            <a:normAutofit/>
          </a:bodyPr>
          <a:lstStyle/>
          <a:p>
            <a:pPr marL="12700" marR="12700" algn="just">
              <a:lnSpc>
                <a:spcPct val="121500"/>
              </a:lnSpc>
            </a:pPr>
            <a:r>
              <a:rPr lang="en-GB" sz="1600" dirty="0">
                <a:latin typeface="Century Gothic" panose="020B0502020202020204" pitchFamily="34" charset="0"/>
              </a:rPr>
              <a:t>We engage more than 30 million young Nigerians every year, and we continue to inspire leadership and build enterprise amongst Africans youth. Over the past decade, the Future Awards has been hard at work looking for the stories that resonates with the African, and sharing these stories with the public has helped to shape the perception of the world about the innate ingenuity, creativity, brilliance and beauty of an average African.</a:t>
            </a:r>
          </a:p>
          <a:p>
            <a:pPr marL="12700" marR="12700" algn="just">
              <a:lnSpc>
                <a:spcPct val="121500"/>
              </a:lnSpc>
            </a:pPr>
            <a:r>
              <a:rPr lang="en-GB" sz="1600" dirty="0">
                <a:latin typeface="Century Gothic" panose="020B0502020202020204" pitchFamily="34" charset="0"/>
              </a:rPr>
              <a:t>We have helped a generation find its voice and we have given thousands of Africans the opportunity to see that life is a process, and that creating a new reality for us all is the best way to take Africa’s brand to the world, as we have done over the past 12.</a:t>
            </a:r>
          </a:p>
        </p:txBody>
      </p:sp>
      <p:sp>
        <p:nvSpPr>
          <p:cNvPr id="4" name="Title 1"/>
          <p:cNvSpPr txBox="1">
            <a:spLocks/>
          </p:cNvSpPr>
          <p:nvPr/>
        </p:nvSpPr>
        <p:spPr>
          <a:xfrm>
            <a:off x="3942655" y="381382"/>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2000" b="1" dirty="0">
                <a:solidFill>
                  <a:schemeClr val="bg1"/>
                </a:solidFill>
                <a:latin typeface="Century Gothic" pitchFamily="34" charset="0"/>
                <a:ea typeface="+mj-ea"/>
                <a:cs typeface="+mj-cs"/>
              </a:rPr>
              <a:t>Creating A New Reality</a:t>
            </a:r>
          </a:p>
        </p:txBody>
      </p:sp>
      <p:pic>
        <p:nvPicPr>
          <p:cNvPr id="5" name="Picture 4" descr="The-Future-Awards-Africa-2016-winners.jpg"/>
          <p:cNvPicPr>
            <a:picLocks noChangeAspect="1"/>
          </p:cNvPicPr>
          <p:nvPr/>
        </p:nvPicPr>
        <p:blipFill rotWithShape="1">
          <a:blip r:embed="rId2" cstate="print">
            <a:extLst>
              <a:ext uri="{28A0092B-C50C-407E-A947-70E740481C1C}">
                <a14:useLocalDpi xmlns:a14="http://schemas.microsoft.com/office/drawing/2010/main" val="0"/>
              </a:ext>
            </a:extLst>
          </a:blip>
          <a:srcRect l="2111" t="6891" b="4084"/>
          <a:stretch/>
        </p:blipFill>
        <p:spPr>
          <a:xfrm>
            <a:off x="1288619" y="4330505"/>
            <a:ext cx="3505835" cy="2124714"/>
          </a:xfrm>
          <a:prstGeom prst="rect">
            <a:avLst/>
          </a:prstGeom>
        </p:spPr>
      </p:pic>
      <p:pic>
        <p:nvPicPr>
          <p:cNvPr id="6" name="Picture 5" descr="Bonang-in-April-by-Kunbi-Darey-in-Aramanda-2.jpg"/>
          <p:cNvPicPr>
            <a:picLocks noChangeAspect="1"/>
          </p:cNvPicPr>
          <p:nvPr/>
        </p:nvPicPr>
        <p:blipFill rotWithShape="1">
          <a:blip r:embed="rId3" cstate="print">
            <a:extLst>
              <a:ext uri="{28A0092B-C50C-407E-A947-70E740481C1C}">
                <a14:useLocalDpi xmlns:a14="http://schemas.microsoft.com/office/drawing/2010/main" val="0"/>
              </a:ext>
            </a:extLst>
          </a:blip>
          <a:srcRect l="21369" t="12419" b="2649"/>
          <a:stretch/>
        </p:blipFill>
        <p:spPr>
          <a:xfrm>
            <a:off x="8839200" y="4283197"/>
            <a:ext cx="3352800" cy="2172022"/>
          </a:xfrm>
          <a:prstGeom prst="rect">
            <a:avLst/>
          </a:prstGeom>
        </p:spPr>
      </p:pic>
      <p:pic>
        <p:nvPicPr>
          <p:cNvPr id="7" name="Picture 6" descr="Stopebo.jpg"/>
          <p:cNvPicPr>
            <a:picLocks noChangeAspect="1"/>
          </p:cNvPicPr>
          <p:nvPr/>
        </p:nvPicPr>
        <p:blipFill rotWithShape="1">
          <a:blip r:embed="rId4">
            <a:extLst>
              <a:ext uri="{28A0092B-C50C-407E-A947-70E740481C1C}">
                <a14:useLocalDpi xmlns:a14="http://schemas.microsoft.com/office/drawing/2010/main" val="0"/>
              </a:ext>
            </a:extLst>
          </a:blip>
          <a:srcRect l="1269" t="47761" r="69629" b="11408"/>
          <a:stretch/>
        </p:blipFill>
        <p:spPr>
          <a:xfrm>
            <a:off x="5419281" y="4451554"/>
            <a:ext cx="2418421" cy="2069390"/>
          </a:xfrm>
          <a:prstGeom prst="rect">
            <a:avLst/>
          </a:prstGeom>
        </p:spPr>
      </p:pic>
    </p:spTree>
    <p:extLst>
      <p:ext uri="{BB962C8B-B14F-4D97-AF65-F5344CB8AC3E}">
        <p14:creationId xmlns:p14="http://schemas.microsoft.com/office/powerpoint/2010/main" val="238350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710" y="2003773"/>
            <a:ext cx="5828071" cy="4351338"/>
          </a:xfrm>
        </p:spPr>
        <p:txBody>
          <a:bodyPr>
            <a:normAutofit/>
          </a:bodyPr>
          <a:lstStyle/>
          <a:p>
            <a:endParaRPr lang="en-GB" sz="1600" dirty="0">
              <a:latin typeface="Century Gothic" panose="020B0502020202020204" pitchFamily="34" charset="0"/>
            </a:endParaRPr>
          </a:p>
          <a:p>
            <a:r>
              <a:rPr lang="en-GB" sz="1600" dirty="0">
                <a:latin typeface="Century Gothic" panose="020B0502020202020204" pitchFamily="34" charset="0"/>
              </a:rPr>
              <a:t>Otto </a:t>
            </a:r>
            <a:r>
              <a:rPr lang="en-GB" sz="1600" dirty="0" err="1">
                <a:latin typeface="Century Gothic" panose="020B0502020202020204" pitchFamily="34" charset="0"/>
              </a:rPr>
              <a:t>Orondam</a:t>
            </a:r>
            <a:r>
              <a:rPr lang="en-GB" sz="1600" dirty="0">
                <a:latin typeface="Century Gothic" panose="020B0502020202020204" pitchFamily="34" charset="0"/>
              </a:rPr>
              <a:t> is the founder, Slum2School a project designed to</a:t>
            </a:r>
            <a:r>
              <a:rPr lang="en-GB" sz="1600" i="1" dirty="0">
                <a:latin typeface="Century Gothic" panose="020B0502020202020204" pitchFamily="34" charset="0"/>
              </a:rPr>
              <a:t> place children without means, into schools.  What was a pet project has now grown into a full scale volunteer driven organization.</a:t>
            </a:r>
            <a:r>
              <a:rPr lang="en-GB" sz="1600" dirty="0">
                <a:latin typeface="Century Gothic" panose="020B0502020202020204" pitchFamily="34" charset="0"/>
              </a:rPr>
              <a:t> The organization has provided education support to over 600 disadvantaged children living in slums. He has helped bring the focus to thousands of less privileged young Nigerians.</a:t>
            </a:r>
          </a:p>
          <a:p>
            <a:endParaRPr lang="en-GB" sz="1600" dirty="0">
              <a:latin typeface="Century Gothic" panose="020B0502020202020204" pitchFamily="34" charset="0"/>
            </a:endParaRPr>
          </a:p>
          <a:p>
            <a:r>
              <a:rPr lang="en-GB" sz="1600" dirty="0">
                <a:latin typeface="Century Gothic" panose="020B0502020202020204" pitchFamily="34" charset="0"/>
              </a:rPr>
              <a:t>Otto </a:t>
            </a:r>
            <a:r>
              <a:rPr lang="en-GB" sz="1600" dirty="0" err="1">
                <a:latin typeface="Century Gothic" panose="020B0502020202020204" pitchFamily="34" charset="0"/>
              </a:rPr>
              <a:t>Orondam</a:t>
            </a:r>
            <a:r>
              <a:rPr lang="en-GB" sz="1600" dirty="0">
                <a:latin typeface="Century Gothic" panose="020B0502020202020204" pitchFamily="34" charset="0"/>
              </a:rPr>
              <a:t> was the </a:t>
            </a:r>
            <a:r>
              <a:rPr lang="en-GB" sz="1600" dirty="0" smtClean="0">
                <a:latin typeface="Century Gothic" panose="020B0502020202020204" pitchFamily="34" charset="0"/>
              </a:rPr>
              <a:t>recipient </a:t>
            </a:r>
            <a:r>
              <a:rPr lang="en-GB" sz="1600" dirty="0">
                <a:latin typeface="Century Gothic" panose="020B0502020202020204" pitchFamily="34" charset="0"/>
              </a:rPr>
              <a:t>of The Future Award Africa prize for Innovator of the Year(Education) in 2013</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sp>
        <p:nvSpPr>
          <p:cNvPr id="4" name="Title 1"/>
          <p:cNvSpPr txBox="1">
            <a:spLocks/>
          </p:cNvSpPr>
          <p:nvPr/>
        </p:nvSpPr>
        <p:spPr>
          <a:xfrm>
            <a:off x="3099649" y="305688"/>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2000" b="1" dirty="0">
                <a:solidFill>
                  <a:schemeClr val="bg1"/>
                </a:solidFill>
                <a:latin typeface="Century Gothic" pitchFamily="34" charset="0"/>
                <a:ea typeface="+mj-ea"/>
                <a:cs typeface="+mj-cs"/>
              </a:rPr>
              <a:t>Raising Giants</a:t>
            </a:r>
          </a:p>
        </p:txBody>
      </p:sp>
      <p:pic>
        <p:nvPicPr>
          <p:cNvPr id="5" name="Picture 4"/>
          <p:cNvPicPr>
            <a:picLocks noChangeAspect="1"/>
          </p:cNvPicPr>
          <p:nvPr/>
        </p:nvPicPr>
        <p:blipFill>
          <a:blip r:embed="rId2"/>
          <a:stretch>
            <a:fillRect/>
          </a:stretch>
        </p:blipFill>
        <p:spPr>
          <a:xfrm>
            <a:off x="7216879" y="2121760"/>
            <a:ext cx="4181475" cy="3286125"/>
          </a:xfrm>
          <a:prstGeom prst="rect">
            <a:avLst/>
          </a:prstGeom>
        </p:spPr>
      </p:pic>
    </p:spTree>
    <p:extLst>
      <p:ext uri="{BB962C8B-B14F-4D97-AF65-F5344CB8AC3E}">
        <p14:creationId xmlns:p14="http://schemas.microsoft.com/office/powerpoint/2010/main" val="70741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678" y="1840374"/>
            <a:ext cx="10515600" cy="4351338"/>
          </a:xfrm>
        </p:spPr>
        <p:txBody>
          <a:bodyPr>
            <a:normAutofit/>
          </a:bodyPr>
          <a:lstStyle/>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Ola </a:t>
            </a:r>
            <a:r>
              <a:rPr lang="en-GB" sz="1600" dirty="0" err="1">
                <a:latin typeface="Century Gothic" panose="020B0502020202020204" pitchFamily="34" charset="0"/>
              </a:rPr>
              <a:t>Orekunrin</a:t>
            </a:r>
            <a:r>
              <a:rPr lang="en-GB" sz="1600" dirty="0">
                <a:latin typeface="Century Gothic" panose="020B0502020202020204" pitchFamily="34" charset="0"/>
              </a:rPr>
              <a:t> is a Managing director of Flying Doctors Nigeria; a charity based in Lagos Nigeria. She was the recipient of The Future Awards Africa prize for Entrepreneur of the year in 2012. She created a service that has revolutionized healthcare services in the country</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sp>
        <p:nvSpPr>
          <p:cNvPr id="4" name="Title 1"/>
          <p:cNvSpPr txBox="1">
            <a:spLocks/>
          </p:cNvSpPr>
          <p:nvPr/>
        </p:nvSpPr>
        <p:spPr>
          <a:xfrm>
            <a:off x="3099649" y="305688"/>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2000" b="1" dirty="0">
                <a:solidFill>
                  <a:schemeClr val="bg1"/>
                </a:solidFill>
                <a:latin typeface="Century Gothic" pitchFamily="34" charset="0"/>
                <a:ea typeface="+mj-ea"/>
                <a:cs typeface="+mj-cs"/>
              </a:rPr>
              <a:t>Raising Giants…Cont’d</a:t>
            </a:r>
          </a:p>
        </p:txBody>
      </p:sp>
      <p:pic>
        <p:nvPicPr>
          <p:cNvPr id="1026" name="Picture 2" descr="Image result for ola orekun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766" y="3080752"/>
            <a:ext cx="4567924" cy="304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la orekun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78" y="3150012"/>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34" y="1796128"/>
            <a:ext cx="5444612" cy="3610500"/>
          </a:xfrm>
        </p:spPr>
        <p:txBody>
          <a:bodyPr>
            <a:normAutofit/>
          </a:bodyPr>
          <a:lstStyle/>
          <a:p>
            <a:pPr marL="0" indent="0">
              <a:buNone/>
            </a:pPr>
            <a:endParaRPr lang="en-GB" sz="1600" b="0" i="0" dirty="0">
              <a:effectLst/>
              <a:latin typeface="Century Gothic" panose="020B0502020202020204" pitchFamily="34" charset="0"/>
            </a:endParaRPr>
          </a:p>
          <a:p>
            <a:pPr marL="0" indent="0">
              <a:buNone/>
            </a:pPr>
            <a:r>
              <a:rPr lang="en-GB" sz="1600" b="0" i="0" dirty="0" err="1">
                <a:effectLst/>
                <a:latin typeface="Century Gothic" panose="020B0502020202020204" pitchFamily="34" charset="0"/>
              </a:rPr>
              <a:t>Seun</a:t>
            </a:r>
            <a:r>
              <a:rPr lang="en-GB" sz="1600" b="0" i="0" dirty="0">
                <a:effectLst/>
                <a:latin typeface="Century Gothic" panose="020B0502020202020204" pitchFamily="34" charset="0"/>
              </a:rPr>
              <a:t> </a:t>
            </a:r>
            <a:r>
              <a:rPr lang="en-GB" sz="1600" b="0" i="0" dirty="0" err="1">
                <a:effectLst/>
                <a:latin typeface="Century Gothic" panose="020B0502020202020204" pitchFamily="34" charset="0"/>
              </a:rPr>
              <a:t>Onigbinde</a:t>
            </a:r>
            <a:r>
              <a:rPr lang="en-GB" sz="1600" b="0" i="0" dirty="0">
                <a:effectLst/>
                <a:latin typeface="Century Gothic" panose="020B0502020202020204" pitchFamily="34" charset="0"/>
              </a:rPr>
              <a:t> is the </a:t>
            </a:r>
            <a:r>
              <a:rPr lang="en-GB" sz="1600" dirty="0">
                <a:latin typeface="Century Gothic" panose="020B0502020202020204" pitchFamily="34" charset="0"/>
              </a:rPr>
              <a:t>co-founder and CEO of </a:t>
            </a:r>
            <a:r>
              <a:rPr lang="en-GB" sz="1600" dirty="0" err="1">
                <a:latin typeface="Century Gothic" panose="020B0502020202020204" pitchFamily="34" charset="0"/>
              </a:rPr>
              <a:t>BudgIT</a:t>
            </a:r>
            <a:r>
              <a:rPr lang="en-GB" sz="1600" dirty="0">
                <a:latin typeface="Century Gothic" panose="020B0502020202020204" pitchFamily="34" charset="0"/>
              </a:rPr>
              <a:t>, a Nigerian civic </a:t>
            </a:r>
            <a:r>
              <a:rPr lang="en-GB" sz="1600" dirty="0" err="1">
                <a:latin typeface="Century Gothic" panose="020B0502020202020204" pitchFamily="34" charset="0"/>
              </a:rPr>
              <a:t>startup</a:t>
            </a:r>
            <a:r>
              <a:rPr lang="en-GB" sz="1600" dirty="0">
                <a:latin typeface="Century Gothic" panose="020B0502020202020204" pitchFamily="34" charset="0"/>
              </a:rPr>
              <a:t>. </a:t>
            </a:r>
            <a:r>
              <a:rPr lang="en-GB" sz="1600" dirty="0" err="1">
                <a:latin typeface="Century Gothic" panose="020B0502020202020204" pitchFamily="34" charset="0"/>
              </a:rPr>
              <a:t>Oluseun</a:t>
            </a:r>
            <a:r>
              <a:rPr lang="en-GB" sz="1600" dirty="0">
                <a:latin typeface="Century Gothic" panose="020B0502020202020204" pitchFamily="34" charset="0"/>
              </a:rPr>
              <a:t> </a:t>
            </a:r>
            <a:r>
              <a:rPr lang="en-GB" sz="1600" dirty="0" err="1">
                <a:latin typeface="Century Gothic" panose="020B0502020202020204" pitchFamily="34" charset="0"/>
              </a:rPr>
              <a:t>Onigbinde</a:t>
            </a:r>
            <a:r>
              <a:rPr lang="en-GB" sz="1600" dirty="0">
                <a:latin typeface="Century Gothic" panose="020B0502020202020204" pitchFamily="34" charset="0"/>
              </a:rPr>
              <a:t> is a fiscal transparency advocate and firm believer in the power of Open Data. He has helped used data</a:t>
            </a:r>
          </a:p>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He won the Future Award prize for </a:t>
            </a:r>
            <a:r>
              <a:rPr lang="en-GB" sz="1600" b="0" i="0" dirty="0">
                <a:effectLst/>
                <a:latin typeface="Century Gothic" panose="020B0502020202020204" pitchFamily="34" charset="0"/>
              </a:rPr>
              <a:t>Innovator of the Year (Science &amp; Technology) in 2012.</a:t>
            </a:r>
          </a:p>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He has through </a:t>
            </a:r>
            <a:r>
              <a:rPr lang="en-GB" sz="1600" dirty="0" err="1">
                <a:latin typeface="Century Gothic" panose="020B0502020202020204" pitchFamily="34" charset="0"/>
              </a:rPr>
              <a:t>BudgIT</a:t>
            </a:r>
            <a:r>
              <a:rPr lang="en-GB" sz="1600" dirty="0">
                <a:latin typeface="Century Gothic" panose="020B0502020202020204" pitchFamily="34" charset="0"/>
              </a:rPr>
              <a:t> been able to increase the consciousness of Nigerians about the issue of accountability in governance by Nigerian leaders.</a:t>
            </a:r>
          </a:p>
        </p:txBody>
      </p:sp>
      <p:sp>
        <p:nvSpPr>
          <p:cNvPr id="4" name="Title 1"/>
          <p:cNvSpPr txBox="1">
            <a:spLocks/>
          </p:cNvSpPr>
          <p:nvPr/>
        </p:nvSpPr>
        <p:spPr>
          <a:xfrm>
            <a:off x="3040655" y="320437"/>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endParaRPr lang="en-GB" sz="2000" b="1" dirty="0">
              <a:solidFill>
                <a:schemeClr val="bg1"/>
              </a:solidFill>
              <a:latin typeface="Century Gothic" pitchFamily="34" charset="0"/>
            </a:endParaRPr>
          </a:p>
          <a:p>
            <a:pPr algn="ctr">
              <a:spcBef>
                <a:spcPct val="0"/>
              </a:spcBef>
              <a:defRPr/>
            </a:pPr>
            <a:r>
              <a:rPr lang="en-GB" sz="2000" b="1" dirty="0">
                <a:solidFill>
                  <a:schemeClr val="bg1"/>
                </a:solidFill>
                <a:latin typeface="Century Gothic" pitchFamily="34" charset="0"/>
              </a:rPr>
              <a:t>Raising Giants…Cont’d</a:t>
            </a:r>
          </a:p>
          <a:p>
            <a:pPr algn="ctr">
              <a:spcBef>
                <a:spcPct val="0"/>
              </a:spcBef>
              <a:defRPr/>
            </a:pPr>
            <a:r>
              <a:rPr lang="en-GB" sz="2000" b="1" dirty="0">
                <a:solidFill>
                  <a:schemeClr val="bg1"/>
                </a:solidFill>
                <a:latin typeface="Century Gothic" pitchFamily="34" charset="0"/>
                <a:ea typeface="+mj-ea"/>
                <a:cs typeface="+mj-cs"/>
              </a:rPr>
              <a:t> </a:t>
            </a:r>
          </a:p>
        </p:txBody>
      </p:sp>
      <p:sp>
        <p:nvSpPr>
          <p:cNvPr id="5" name="Rectangle 4"/>
          <p:cNvSpPr/>
          <p:nvPr/>
        </p:nvSpPr>
        <p:spPr>
          <a:xfrm>
            <a:off x="1489587" y="2566219"/>
            <a:ext cx="7654413" cy="369332"/>
          </a:xfrm>
          <a:prstGeom prst="rect">
            <a:avLst/>
          </a:prstGeom>
        </p:spPr>
        <p:txBody>
          <a:bodyPr wrap="square">
            <a:spAutoFit/>
          </a:bodyPr>
          <a:lstStyle/>
          <a:p>
            <a:pPr>
              <a:buFont typeface="Arial" panose="020B0604020202020204" pitchFamily="34" charset="0"/>
              <a:buChar char="•"/>
            </a:pPr>
            <a:endParaRPr lang="en-GB" b="0" i="0" dirty="0">
              <a:effectLst/>
              <a:latin typeface="Dosis"/>
            </a:endParaRPr>
          </a:p>
        </p:txBody>
      </p:sp>
      <p:pic>
        <p:nvPicPr>
          <p:cNvPr id="6" name="Picture 5"/>
          <p:cNvPicPr>
            <a:picLocks noChangeAspect="1"/>
          </p:cNvPicPr>
          <p:nvPr/>
        </p:nvPicPr>
        <p:blipFill>
          <a:blip r:embed="rId2"/>
          <a:stretch>
            <a:fillRect/>
          </a:stretch>
        </p:blipFill>
        <p:spPr>
          <a:xfrm>
            <a:off x="7053263" y="2083977"/>
            <a:ext cx="4745448" cy="3322651"/>
          </a:xfrm>
          <a:prstGeom prst="rect">
            <a:avLst/>
          </a:prstGeom>
        </p:spPr>
      </p:pic>
    </p:spTree>
    <p:extLst>
      <p:ext uri="{BB962C8B-B14F-4D97-AF65-F5344CB8AC3E}">
        <p14:creationId xmlns:p14="http://schemas.microsoft.com/office/powerpoint/2010/main" val="40409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121" y="1149349"/>
            <a:ext cx="9426679" cy="4012586"/>
          </a:xfrm>
        </p:spPr>
        <p:txBody>
          <a:bodyPr>
            <a:normAutofit fontScale="92500" lnSpcReduction="10000"/>
          </a:bodyPr>
          <a:lstStyle/>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Otto </a:t>
            </a:r>
            <a:r>
              <a:rPr lang="en-GB" sz="1600" dirty="0" err="1">
                <a:latin typeface="Century Gothic" panose="020B0502020202020204" pitchFamily="34" charset="0"/>
              </a:rPr>
              <a:t>Orondam</a:t>
            </a:r>
            <a:r>
              <a:rPr lang="en-GB" sz="1600" dirty="0">
                <a:latin typeface="Century Gothic" panose="020B0502020202020204" pitchFamily="34" charset="0"/>
              </a:rPr>
              <a:t>, </a:t>
            </a:r>
            <a:r>
              <a:rPr lang="en-GB" sz="1600" dirty="0" err="1">
                <a:latin typeface="Century Gothic" panose="020B0502020202020204" pitchFamily="34" charset="0"/>
              </a:rPr>
              <a:t>Seun</a:t>
            </a:r>
            <a:r>
              <a:rPr lang="en-GB" sz="1600" dirty="0">
                <a:latin typeface="Century Gothic" panose="020B0502020202020204" pitchFamily="34" charset="0"/>
              </a:rPr>
              <a:t> </a:t>
            </a:r>
            <a:r>
              <a:rPr lang="en-GB" sz="1600" dirty="0" err="1">
                <a:latin typeface="Century Gothic" panose="020B0502020202020204" pitchFamily="34" charset="0"/>
              </a:rPr>
              <a:t>Onigbinde</a:t>
            </a:r>
            <a:r>
              <a:rPr lang="en-GB" sz="1600" dirty="0">
                <a:latin typeface="Century Gothic" panose="020B0502020202020204" pitchFamily="34" charset="0"/>
              </a:rPr>
              <a:t> and Ola </a:t>
            </a:r>
            <a:r>
              <a:rPr lang="en-GB" sz="1600" dirty="0" err="1">
                <a:latin typeface="Century Gothic" panose="020B0502020202020204" pitchFamily="34" charset="0"/>
              </a:rPr>
              <a:t>Orekunrin</a:t>
            </a:r>
            <a:r>
              <a:rPr lang="en-GB" sz="1600" dirty="0">
                <a:latin typeface="Century Gothic" panose="020B0502020202020204" pitchFamily="34" charset="0"/>
              </a:rPr>
              <a:t> are just 3 of the past 209 winners of the awards.</a:t>
            </a:r>
          </a:p>
          <a:p>
            <a:pPr marL="0" indent="0">
              <a:buNone/>
            </a:pPr>
            <a:r>
              <a:rPr lang="en-GB" sz="1600" dirty="0">
                <a:latin typeface="Century Gothic" panose="020B0502020202020204" pitchFamily="34" charset="0"/>
              </a:rPr>
              <a:t>They are part of the 1291 nominees that have been selected over the years to represent Africa’s best youths. They have shown the world the possibilities that exists in the continent. These ones have provided inspiration for young Africans who look up to them, and who can through their stories, continue to light the fire of the dreams that they have.</a:t>
            </a:r>
          </a:p>
          <a:p>
            <a:pPr marL="0" indent="0">
              <a:buNone/>
            </a:pPr>
            <a:endParaRPr lang="en-GB" sz="1100" dirty="0">
              <a:latin typeface="Century Gothic" panose="020B0502020202020204" pitchFamily="34" charset="0"/>
            </a:endParaRPr>
          </a:p>
          <a:p>
            <a:pPr marL="0" indent="0">
              <a:buNone/>
            </a:pPr>
            <a:r>
              <a:rPr lang="en-GB" sz="1600" dirty="0">
                <a:latin typeface="Century Gothic" panose="020B0502020202020204" pitchFamily="34" charset="0"/>
              </a:rPr>
              <a:t>These ones  have paved the way, shattered barriers, and broken the ceilings, that </a:t>
            </a:r>
          </a:p>
          <a:p>
            <a:pPr marL="0" indent="0">
              <a:buNone/>
            </a:pPr>
            <a:r>
              <a:rPr lang="en-GB" sz="1600" dirty="0">
                <a:latin typeface="Century Gothic" panose="020B0502020202020204" pitchFamily="34" charset="0"/>
              </a:rPr>
              <a:t>has limited Africans both mentally and physically for decades.</a:t>
            </a:r>
          </a:p>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The alumni of The Future Awards have kept the flag flying from Senegal to Cameroun, to Nigeria, to Ghana, they have helped mentor thousands of African youths who need direction and guidance to achieve their potentials.</a:t>
            </a:r>
          </a:p>
          <a:p>
            <a:pPr marL="0" indent="0">
              <a:buNone/>
            </a:pPr>
            <a:endParaRPr lang="en-GB" sz="1600" dirty="0">
              <a:latin typeface="Century Gothic" panose="020B0502020202020204" pitchFamily="34" charset="0"/>
            </a:endParaRPr>
          </a:p>
          <a:p>
            <a:pPr marL="0" indent="0">
              <a:buNone/>
            </a:pPr>
            <a:r>
              <a:rPr lang="en-GB" sz="1600" dirty="0">
                <a:latin typeface="Century Gothic" panose="020B0502020202020204" pitchFamily="34" charset="0"/>
              </a:rPr>
              <a:t>This is the good news of The Future Project</a:t>
            </a:r>
          </a:p>
        </p:txBody>
      </p:sp>
      <p:pic>
        <p:nvPicPr>
          <p:cNvPr id="2050" name="Picture 2" descr="Image result fo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718" y="4143375"/>
            <a:ext cx="5448300" cy="2714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996409" y="365125"/>
            <a:ext cx="5513410" cy="608711"/>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endParaRPr lang="en-GB" sz="2000" b="1" dirty="0">
              <a:solidFill>
                <a:schemeClr val="bg1"/>
              </a:solidFill>
              <a:latin typeface="Century Gothic" pitchFamily="34" charset="0"/>
            </a:endParaRPr>
          </a:p>
          <a:p>
            <a:pPr algn="ctr">
              <a:spcBef>
                <a:spcPct val="0"/>
              </a:spcBef>
              <a:defRPr/>
            </a:pPr>
            <a:r>
              <a:rPr lang="en-GB" sz="2000" b="1" dirty="0">
                <a:solidFill>
                  <a:schemeClr val="bg1"/>
                </a:solidFill>
                <a:latin typeface="Century Gothic" pitchFamily="34" charset="0"/>
                <a:ea typeface="+mj-ea"/>
                <a:cs typeface="+mj-cs"/>
              </a:rPr>
              <a:t>Inspiring Africa</a:t>
            </a:r>
          </a:p>
          <a:p>
            <a:pPr algn="ctr">
              <a:spcBef>
                <a:spcPct val="0"/>
              </a:spcBef>
              <a:defRPr/>
            </a:pPr>
            <a:r>
              <a:rPr lang="en-GB" sz="2000" b="1" dirty="0">
                <a:solidFill>
                  <a:schemeClr val="bg1"/>
                </a:solidFill>
                <a:latin typeface="Century Gothic" pitchFamily="34" charset="0"/>
                <a:ea typeface="+mj-ea"/>
                <a:cs typeface="+mj-cs"/>
              </a:rPr>
              <a:t> </a:t>
            </a:r>
          </a:p>
        </p:txBody>
      </p:sp>
    </p:spTree>
    <p:extLst>
      <p:ext uri="{BB962C8B-B14F-4D97-AF65-F5344CB8AC3E}">
        <p14:creationId xmlns:p14="http://schemas.microsoft.com/office/powerpoint/2010/main" val="79226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2669" y="102591"/>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1800" b="1" dirty="0">
                <a:solidFill>
                  <a:schemeClr val="bg1"/>
                </a:solidFill>
                <a:latin typeface="Century Gothic" pitchFamily="34" charset="0"/>
                <a:ea typeface="+mj-ea"/>
                <a:cs typeface="+mj-cs"/>
              </a:rPr>
              <a:t>IMPACT</a:t>
            </a:r>
          </a:p>
        </p:txBody>
      </p:sp>
      <p:pic>
        <p:nvPicPr>
          <p:cNvPr id="5" name="Picture 4"/>
          <p:cNvPicPr>
            <a:picLocks noChangeAspect="1"/>
          </p:cNvPicPr>
          <p:nvPr/>
        </p:nvPicPr>
        <p:blipFill>
          <a:blip r:embed="rId2"/>
          <a:stretch>
            <a:fillRect/>
          </a:stretch>
        </p:blipFill>
        <p:spPr>
          <a:xfrm>
            <a:off x="1900239" y="1005256"/>
            <a:ext cx="8084419" cy="5643645"/>
          </a:xfrm>
          <a:prstGeom prst="rect">
            <a:avLst/>
          </a:prstGeom>
        </p:spPr>
      </p:pic>
    </p:spTree>
    <p:extLst>
      <p:ext uri="{BB962C8B-B14F-4D97-AF65-F5344CB8AC3E}">
        <p14:creationId xmlns:p14="http://schemas.microsoft.com/office/powerpoint/2010/main" val="259693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a:xfrm>
            <a:off x="1383416" y="1290440"/>
            <a:ext cx="9777284" cy="662782"/>
          </a:xfrm>
        </p:spPr>
        <p:txBody>
          <a:bodyPr>
            <a:normAutofit fontScale="92500" lnSpcReduction="10000"/>
          </a:bodyPr>
          <a:lstStyle/>
          <a:p>
            <a:pPr marL="0" indent="0">
              <a:buNone/>
            </a:pPr>
            <a:r>
              <a:rPr lang="en-GB" sz="1600" dirty="0">
                <a:latin typeface="Century Gothic" panose="020B0502020202020204" pitchFamily="34" charset="0"/>
              </a:rPr>
              <a:t>Eleanor Roosevelt  once said: ‘</a:t>
            </a:r>
            <a:r>
              <a:rPr lang="en-GB" sz="1600" b="1" i="1" dirty="0">
                <a:latin typeface="Century Gothic" panose="020B0502020202020204" pitchFamily="34" charset="0"/>
              </a:rPr>
              <a:t>’The Future belongs to those who believe in the beauty of their dreams </a:t>
            </a:r>
            <a:r>
              <a:rPr lang="en-GB" sz="1600" dirty="0">
                <a:latin typeface="Century Gothic" panose="020B0502020202020204" pitchFamily="34" charset="0"/>
              </a:rPr>
              <a:t>‘’ and The Future Awards is committed to creating the enabling environment for young Africans to fulfil their grand potentials, and to showcase them to the world.</a:t>
            </a:r>
          </a:p>
        </p:txBody>
      </p:sp>
      <p:sp>
        <p:nvSpPr>
          <p:cNvPr id="4" name="object 3"/>
          <p:cNvSpPr/>
          <p:nvPr/>
        </p:nvSpPr>
        <p:spPr>
          <a:xfrm>
            <a:off x="1020614" y="2329833"/>
            <a:ext cx="4800600" cy="3276600"/>
          </a:xfrm>
          <a:prstGeom prst="rect">
            <a:avLst/>
          </a:prstGeom>
          <a:blipFill>
            <a:blip r:embed="rId2" cstate="print"/>
            <a:stretch>
              <a:fillRect/>
            </a:stretch>
          </a:blipFill>
        </p:spPr>
        <p:txBody>
          <a:bodyPr wrap="square" lIns="0" tIns="0" rIns="0" bIns="0" rtlCol="0">
            <a:noAutofit/>
          </a:bodyPr>
          <a:lstStyle/>
          <a:p>
            <a:endParaRPr/>
          </a:p>
        </p:txBody>
      </p:sp>
      <p:grpSp>
        <p:nvGrpSpPr>
          <p:cNvPr id="5" name="Group 4"/>
          <p:cNvGrpSpPr/>
          <p:nvPr/>
        </p:nvGrpSpPr>
        <p:grpSpPr>
          <a:xfrm>
            <a:off x="6560890" y="2696263"/>
            <a:ext cx="5284640" cy="3016210"/>
            <a:chOff x="430360" y="3689390"/>
            <a:chExt cx="5284640" cy="3016210"/>
          </a:xfrm>
        </p:grpSpPr>
        <p:grpSp>
          <p:nvGrpSpPr>
            <p:cNvPr id="6" name="Group 5"/>
            <p:cNvGrpSpPr/>
            <p:nvPr/>
          </p:nvGrpSpPr>
          <p:grpSpPr>
            <a:xfrm>
              <a:off x="838201" y="3886200"/>
              <a:ext cx="3047999" cy="381000"/>
              <a:chOff x="643703" y="807112"/>
              <a:chExt cx="3106935" cy="472010"/>
            </a:xfrm>
          </p:grpSpPr>
          <p:sp>
            <p:nvSpPr>
              <p:cNvPr id="11" name="object 20"/>
              <p:cNvSpPr/>
              <p:nvPr/>
            </p:nvSpPr>
            <p:spPr>
              <a:xfrm>
                <a:off x="643703" y="807112"/>
                <a:ext cx="2420258" cy="472010"/>
              </a:xfrm>
              <a:custGeom>
                <a:avLst/>
                <a:gdLst/>
                <a:ahLst/>
                <a:cxnLst/>
                <a:rect l="l" t="t" r="r" b="b"/>
                <a:pathLst>
                  <a:path w="2420258" h="472010">
                    <a:moveTo>
                      <a:pt x="0" y="0"/>
                    </a:moveTo>
                    <a:lnTo>
                      <a:pt x="2420258" y="0"/>
                    </a:lnTo>
                    <a:lnTo>
                      <a:pt x="2420258" y="472010"/>
                    </a:lnTo>
                    <a:lnTo>
                      <a:pt x="0" y="472010"/>
                    </a:lnTo>
                    <a:lnTo>
                      <a:pt x="0" y="0"/>
                    </a:lnTo>
                    <a:close/>
                  </a:path>
                </a:pathLst>
              </a:custGeom>
              <a:solidFill>
                <a:srgbClr val="C9962B"/>
              </a:solidFill>
            </p:spPr>
            <p:txBody>
              <a:bodyPr wrap="square" lIns="0" tIns="0" rIns="0" bIns="0" rtlCol="0">
                <a:noAutofit/>
              </a:bodyPr>
              <a:lstStyle/>
              <a:p>
                <a:endParaRPr/>
              </a:p>
            </p:txBody>
          </p:sp>
          <p:sp>
            <p:nvSpPr>
              <p:cNvPr id="12" name="object 21"/>
              <p:cNvSpPr/>
              <p:nvPr/>
            </p:nvSpPr>
            <p:spPr>
              <a:xfrm>
                <a:off x="3143783" y="807112"/>
                <a:ext cx="98981" cy="472010"/>
              </a:xfrm>
              <a:custGeom>
                <a:avLst/>
                <a:gdLst/>
                <a:ahLst/>
                <a:cxnLst/>
                <a:rect l="l" t="t" r="r" b="b"/>
                <a:pathLst>
                  <a:path w="98981" h="472010">
                    <a:moveTo>
                      <a:pt x="0" y="0"/>
                    </a:moveTo>
                    <a:lnTo>
                      <a:pt x="98981" y="0"/>
                    </a:lnTo>
                    <a:lnTo>
                      <a:pt x="98981" y="472010"/>
                    </a:lnTo>
                    <a:lnTo>
                      <a:pt x="0" y="472010"/>
                    </a:lnTo>
                    <a:lnTo>
                      <a:pt x="0" y="0"/>
                    </a:lnTo>
                    <a:close/>
                  </a:path>
                </a:pathLst>
              </a:custGeom>
              <a:solidFill>
                <a:srgbClr val="C9962B"/>
              </a:solidFill>
            </p:spPr>
            <p:txBody>
              <a:bodyPr wrap="square" lIns="0" tIns="0" rIns="0" bIns="0" rtlCol="0">
                <a:noAutofit/>
              </a:bodyPr>
              <a:lstStyle/>
              <a:p>
                <a:endParaRPr/>
              </a:p>
            </p:txBody>
          </p:sp>
          <p:sp>
            <p:nvSpPr>
              <p:cNvPr id="13" name="object 22"/>
              <p:cNvSpPr/>
              <p:nvPr/>
            </p:nvSpPr>
            <p:spPr>
              <a:xfrm>
                <a:off x="3502587" y="807112"/>
                <a:ext cx="79823" cy="472010"/>
              </a:xfrm>
              <a:custGeom>
                <a:avLst/>
                <a:gdLst/>
                <a:ahLst/>
                <a:cxnLst/>
                <a:rect l="l" t="t" r="r" b="b"/>
                <a:pathLst>
                  <a:path w="79823" h="472010">
                    <a:moveTo>
                      <a:pt x="0" y="0"/>
                    </a:moveTo>
                    <a:lnTo>
                      <a:pt x="79823" y="0"/>
                    </a:lnTo>
                    <a:lnTo>
                      <a:pt x="79823" y="472010"/>
                    </a:lnTo>
                    <a:lnTo>
                      <a:pt x="0" y="472010"/>
                    </a:lnTo>
                    <a:lnTo>
                      <a:pt x="0" y="0"/>
                    </a:lnTo>
                    <a:close/>
                  </a:path>
                </a:pathLst>
              </a:custGeom>
              <a:solidFill>
                <a:srgbClr val="C9962B"/>
              </a:solidFill>
            </p:spPr>
            <p:txBody>
              <a:bodyPr wrap="square" lIns="0" tIns="0" rIns="0" bIns="0" rtlCol="0">
                <a:noAutofit/>
              </a:bodyPr>
              <a:lstStyle/>
              <a:p>
                <a:endParaRPr/>
              </a:p>
            </p:txBody>
          </p:sp>
          <p:sp>
            <p:nvSpPr>
              <p:cNvPr id="14" name="object 23"/>
              <p:cNvSpPr/>
              <p:nvPr/>
            </p:nvSpPr>
            <p:spPr>
              <a:xfrm>
                <a:off x="3332764" y="807112"/>
                <a:ext cx="70243" cy="472010"/>
              </a:xfrm>
              <a:custGeom>
                <a:avLst/>
                <a:gdLst/>
                <a:ahLst/>
                <a:cxnLst/>
                <a:rect l="l" t="t" r="r" b="b"/>
                <a:pathLst>
                  <a:path w="70243" h="472010">
                    <a:moveTo>
                      <a:pt x="0" y="0"/>
                    </a:moveTo>
                    <a:lnTo>
                      <a:pt x="70243" y="0"/>
                    </a:lnTo>
                    <a:lnTo>
                      <a:pt x="70243" y="472010"/>
                    </a:lnTo>
                    <a:lnTo>
                      <a:pt x="0" y="472010"/>
                    </a:lnTo>
                    <a:lnTo>
                      <a:pt x="0" y="0"/>
                    </a:lnTo>
                    <a:close/>
                  </a:path>
                </a:pathLst>
              </a:custGeom>
              <a:solidFill>
                <a:srgbClr val="C9962B"/>
              </a:solidFill>
            </p:spPr>
            <p:txBody>
              <a:bodyPr wrap="square" lIns="0" tIns="0" rIns="0" bIns="0" rtlCol="0">
                <a:noAutofit/>
              </a:bodyPr>
              <a:lstStyle/>
              <a:p>
                <a:endParaRPr/>
              </a:p>
            </p:txBody>
          </p:sp>
          <p:sp>
            <p:nvSpPr>
              <p:cNvPr id="15" name="object 24"/>
              <p:cNvSpPr/>
              <p:nvPr/>
            </p:nvSpPr>
            <p:spPr>
              <a:xfrm>
                <a:off x="3683584" y="807112"/>
                <a:ext cx="67054" cy="472010"/>
              </a:xfrm>
              <a:custGeom>
                <a:avLst/>
                <a:gdLst/>
                <a:ahLst/>
                <a:cxnLst/>
                <a:rect l="l" t="t" r="r" b="b"/>
                <a:pathLst>
                  <a:path w="67054" h="472010">
                    <a:moveTo>
                      <a:pt x="0" y="0"/>
                    </a:moveTo>
                    <a:lnTo>
                      <a:pt x="67054" y="0"/>
                    </a:lnTo>
                    <a:lnTo>
                      <a:pt x="67054" y="472010"/>
                    </a:lnTo>
                    <a:lnTo>
                      <a:pt x="0" y="472010"/>
                    </a:lnTo>
                    <a:lnTo>
                      <a:pt x="0" y="0"/>
                    </a:lnTo>
                    <a:close/>
                  </a:path>
                </a:pathLst>
              </a:custGeom>
              <a:solidFill>
                <a:srgbClr val="C9962B"/>
              </a:solidFill>
            </p:spPr>
            <p:txBody>
              <a:bodyPr wrap="square" lIns="0" tIns="0" rIns="0" bIns="0" rtlCol="0">
                <a:noAutofit/>
              </a:bodyPr>
              <a:lstStyle/>
              <a:p>
                <a:endParaRPr/>
              </a:p>
            </p:txBody>
          </p:sp>
        </p:grpSp>
        <p:sp>
          <p:nvSpPr>
            <p:cNvPr id="7" name="TextBox 6"/>
            <p:cNvSpPr txBox="1"/>
            <p:nvPr/>
          </p:nvSpPr>
          <p:spPr>
            <a:xfrm>
              <a:off x="430360" y="3689390"/>
              <a:ext cx="5225530" cy="3016210"/>
            </a:xfrm>
            <a:prstGeom prst="rect">
              <a:avLst/>
            </a:prstGeom>
            <a:solidFill>
              <a:schemeClr val="tx1"/>
            </a:solidFill>
          </p:spPr>
          <p:txBody>
            <a:bodyPr wrap="square" rtlCol="0">
              <a:spAutoFit/>
            </a:bodyPr>
            <a:lstStyle/>
            <a:p>
              <a:r>
                <a:rPr lang="en-GB" sz="2600" b="1" dirty="0">
                  <a:solidFill>
                    <a:schemeClr val="bg1"/>
                  </a:solidFill>
                  <a:latin typeface="Century Gothic" panose="020B0502020202020204" pitchFamily="34" charset="0"/>
                </a:rPr>
                <a:t>ACCOLADES</a:t>
              </a:r>
            </a:p>
            <a:p>
              <a:endParaRPr lang="en-GB" dirty="0">
                <a:solidFill>
                  <a:schemeClr val="bg1"/>
                </a:solidFill>
                <a:latin typeface="Rockwell" panose="02060603020205020403" pitchFamily="18" charset="0"/>
              </a:endParaRPr>
            </a:p>
            <a:p>
              <a:r>
                <a:rPr lang="en-GB" sz="1600" i="1" dirty="0">
                  <a:solidFill>
                    <a:srgbClr val="D6AA4D"/>
                  </a:solidFill>
                  <a:latin typeface="Rockwell" panose="02060603020205020403" pitchFamily="18" charset="0"/>
                </a:rPr>
                <a:t>“Noble Prize for Young Africans”</a:t>
              </a:r>
            </a:p>
            <a:p>
              <a:endParaRPr lang="en-GB" sz="1600" i="1" dirty="0">
                <a:solidFill>
                  <a:srgbClr val="D6AA4D"/>
                </a:solidFill>
                <a:latin typeface="Rockwell" panose="02060603020205020403" pitchFamily="18" charset="0"/>
              </a:endParaRPr>
            </a:p>
            <a:p>
              <a:endParaRPr lang="en-GB" sz="1600" i="1" dirty="0">
                <a:solidFill>
                  <a:srgbClr val="D6AA4D"/>
                </a:solidFill>
                <a:latin typeface="Rockwell" panose="02060603020205020403" pitchFamily="18" charset="0"/>
              </a:endParaRPr>
            </a:p>
            <a:p>
              <a:r>
                <a:rPr lang="en-GB" sz="1600" i="1" dirty="0">
                  <a:solidFill>
                    <a:srgbClr val="D6AA4D"/>
                  </a:solidFill>
                  <a:latin typeface="Rockwell" panose="02060603020205020403" pitchFamily="18" charset="0"/>
                </a:rPr>
                <a:t>“Biggest youth award in Africa”</a:t>
              </a:r>
            </a:p>
            <a:p>
              <a:endParaRPr lang="en-GB" sz="1600" i="1" dirty="0">
                <a:solidFill>
                  <a:srgbClr val="D6AA4D"/>
                </a:solidFill>
                <a:latin typeface="Rockwell" panose="02060603020205020403" pitchFamily="18" charset="0"/>
              </a:endParaRPr>
            </a:p>
            <a:p>
              <a:endParaRPr lang="en-GB" sz="1600" i="1" dirty="0">
                <a:solidFill>
                  <a:srgbClr val="D6AA4D"/>
                </a:solidFill>
                <a:latin typeface="Rockwell" panose="02060603020205020403" pitchFamily="18" charset="0"/>
              </a:endParaRPr>
            </a:p>
            <a:p>
              <a:endParaRPr lang="en-GB" sz="1600" i="1" dirty="0">
                <a:solidFill>
                  <a:srgbClr val="D6AA4D"/>
                </a:solidFill>
                <a:latin typeface="Rockwell" panose="02060603020205020403" pitchFamily="18" charset="0"/>
              </a:endParaRPr>
            </a:p>
            <a:p>
              <a:r>
                <a:rPr lang="en-GB" sz="1600" i="1" dirty="0">
                  <a:solidFill>
                    <a:srgbClr val="D6AA4D"/>
                  </a:solidFill>
                  <a:latin typeface="Rockwell" panose="02060603020205020403" pitchFamily="18" charset="0"/>
                </a:rPr>
                <a:t>“Nigeria’s most important youth award”</a:t>
              </a:r>
            </a:p>
            <a:p>
              <a:endParaRPr lang="en-GB" sz="1600" dirty="0">
                <a:solidFill>
                  <a:srgbClr val="D6AA4D"/>
                </a:solidFill>
                <a:latin typeface="Rockwell" panose="02060603020205020403" pitchFamily="18" charset="0"/>
              </a:endParaRPr>
            </a:p>
          </p:txBody>
        </p:sp>
        <p:sp>
          <p:nvSpPr>
            <p:cNvPr id="8" name="object 2"/>
            <p:cNvSpPr/>
            <p:nvPr/>
          </p:nvSpPr>
          <p:spPr>
            <a:xfrm>
              <a:off x="4271718" y="4240705"/>
              <a:ext cx="1369420" cy="554345"/>
            </a:xfrm>
            <a:prstGeom prst="rect">
              <a:avLst/>
            </a:prstGeom>
            <a:blipFill>
              <a:blip r:embed="rId3" cstate="print"/>
              <a:stretch>
                <a:fillRect/>
              </a:stretch>
            </a:blipFill>
          </p:spPr>
          <p:txBody>
            <a:bodyPr wrap="square" lIns="0" tIns="0" rIns="0" bIns="0" rtlCol="0">
              <a:noAutofit/>
            </a:bodyPr>
            <a:lstStyle/>
            <a:p>
              <a:endParaRPr/>
            </a:p>
          </p:txBody>
        </p:sp>
        <p:sp>
          <p:nvSpPr>
            <p:cNvPr id="9" name="object 3"/>
            <p:cNvSpPr/>
            <p:nvPr/>
          </p:nvSpPr>
          <p:spPr>
            <a:xfrm>
              <a:off x="4486341" y="5029200"/>
              <a:ext cx="1228659" cy="838200"/>
            </a:xfrm>
            <a:prstGeom prst="rect">
              <a:avLst/>
            </a:prstGeom>
            <a:blipFill>
              <a:blip r:embed="rId4" cstate="print"/>
              <a:stretch>
                <a:fillRect/>
              </a:stretch>
            </a:blipFill>
          </p:spPr>
          <p:txBody>
            <a:bodyPr wrap="square" lIns="0" tIns="0" rIns="0" bIns="0" rtlCol="0">
              <a:noAutofit/>
            </a:bodyPr>
            <a:lstStyle/>
            <a:p>
              <a:endParaRPr/>
            </a:p>
          </p:txBody>
        </p:sp>
        <p:sp>
          <p:nvSpPr>
            <p:cNvPr id="10" name="object 4"/>
            <p:cNvSpPr/>
            <p:nvPr/>
          </p:nvSpPr>
          <p:spPr>
            <a:xfrm>
              <a:off x="4118974" y="6072136"/>
              <a:ext cx="1528470" cy="609600"/>
            </a:xfrm>
            <a:prstGeom prst="rect">
              <a:avLst/>
            </a:prstGeom>
            <a:blipFill>
              <a:blip r:embed="rId5" cstate="print"/>
              <a:stretch>
                <a:fillRect/>
              </a:stretch>
            </a:blipFill>
          </p:spPr>
          <p:txBody>
            <a:bodyPr wrap="square" lIns="0" tIns="0" rIns="0" bIns="0" rtlCol="0">
              <a:noAutofit/>
            </a:bodyPr>
            <a:lstStyle/>
            <a:p>
              <a:endParaRPr/>
            </a:p>
          </p:txBody>
        </p:sp>
      </p:grpSp>
      <p:sp>
        <p:nvSpPr>
          <p:cNvPr id="16" name="Title 1"/>
          <p:cNvSpPr txBox="1">
            <a:spLocks/>
          </p:cNvSpPr>
          <p:nvPr/>
        </p:nvSpPr>
        <p:spPr>
          <a:xfrm>
            <a:off x="2922669" y="102591"/>
            <a:ext cx="4896545" cy="548704"/>
          </a:xfrm>
          <a:prstGeom prst="rect">
            <a:avLst/>
          </a:prstGeom>
          <a:solidFill>
            <a:schemeClr val="accent1">
              <a:lumMod val="50000"/>
            </a:schemeClr>
          </a:solidFill>
        </p:spPr>
        <p:txBody>
          <a:bodyPr vert="horz" lIns="91439" tIns="45720" rIns="91439" bIns="45720" rtlCol="0" anchor="ctr">
            <a:noAutofit/>
          </a:bodyPr>
          <a:lstStyle/>
          <a:p>
            <a:pPr algn="ctr">
              <a:spcBef>
                <a:spcPct val="0"/>
              </a:spcBef>
              <a:defRPr/>
            </a:pPr>
            <a:r>
              <a:rPr lang="en-GB" sz="1800" b="1" dirty="0">
                <a:solidFill>
                  <a:schemeClr val="bg1"/>
                </a:solidFill>
                <a:latin typeface="Century Gothic" pitchFamily="34" charset="0"/>
                <a:ea typeface="+mj-ea"/>
                <a:cs typeface="+mj-cs"/>
              </a:rPr>
              <a:t>The Future</a:t>
            </a:r>
          </a:p>
        </p:txBody>
      </p:sp>
    </p:spTree>
    <p:extLst>
      <p:ext uri="{BB962C8B-B14F-4D97-AF65-F5344CB8AC3E}">
        <p14:creationId xmlns:p14="http://schemas.microsoft.com/office/powerpoint/2010/main" val="196876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762</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Dosis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Adebakin</dc:creator>
  <cp:lastModifiedBy>YMonitor</cp:lastModifiedBy>
  <cp:revision>12</cp:revision>
  <dcterms:created xsi:type="dcterms:W3CDTF">2017-03-29T21:12:07Z</dcterms:created>
  <dcterms:modified xsi:type="dcterms:W3CDTF">2017-03-30T09:41:37Z</dcterms:modified>
</cp:coreProperties>
</file>