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" name="Shape 11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Text"/>
          <p:cNvSpPr txBox="1"/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" name="Body Level One…"/>
          <p:cNvSpPr txBox="1"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1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Text Placeholder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Text Placeholder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4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5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19539" y="5491908"/>
            <a:ext cx="1743873" cy="122956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le 1"/>
          <p:cNvSpPr txBox="1"/>
          <p:nvPr>
            <p:ph type="ctrTitle"/>
          </p:nvPr>
        </p:nvSpPr>
        <p:spPr>
          <a:xfrm>
            <a:off x="685799" y="1655837"/>
            <a:ext cx="7772401" cy="1470026"/>
          </a:xfrm>
          <a:prstGeom prst="rect">
            <a:avLst/>
          </a:prstGeom>
        </p:spPr>
        <p:txBody>
          <a:bodyPr/>
          <a:lstStyle/>
          <a:p>
            <a:pPr defTabSz="361188">
              <a:defRPr sz="3081">
                <a:solidFill>
                  <a:srgbClr val="FF0000"/>
                </a:solidFill>
              </a:defRPr>
            </a:pPr>
            <a:r>
              <a:t>Before ‘youth’ becomes a powerless clich</a:t>
            </a:r>
            <a:r>
              <a:t>é:</a:t>
            </a:r>
          </a:p>
          <a:p>
            <a:pPr defTabSz="361188">
              <a:defRPr sz="3081">
                <a:solidFill>
                  <a:srgbClr val="FF0000"/>
                </a:solidFill>
              </a:defRPr>
            </a:pPr>
            <a:r>
              <a:t>Charging a practical media-driven course for Africa’s demographic bulge.</a:t>
            </a:r>
          </a:p>
        </p:txBody>
      </p:sp>
      <p:sp>
        <p:nvSpPr>
          <p:cNvPr id="114" name="Subtitle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Chude Jideonwo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Managing Partner, RED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28-31 July, 2017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Africa Union Commission, Addis Ababa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Despite this,</a:t>
            </a:r>
          </a:p>
        </p:txBody>
      </p:sp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</a:pPr>
            <a:r>
              <a:t>A sliver of light from youth power shines throughout the length and breadth of the continent.</a:t>
            </a:r>
          </a:p>
          <a:p>
            <a:pPr marL="0" indent="0">
              <a:lnSpc>
                <a:spcPct val="90000"/>
              </a:lnSpc>
              <a:buSzTx/>
              <a:buNone/>
            </a:pPr>
          </a:p>
          <a:p>
            <a:pPr marL="0" indent="0">
              <a:lnSpc>
                <a:spcPct val="90000"/>
              </a:lnSpc>
              <a:buSzTx/>
              <a:buNone/>
            </a:pPr>
            <a:r>
              <a:t>From elections to protests against draconian government policies. </a:t>
            </a:r>
          </a:p>
          <a:p>
            <a:pPr marL="0" indent="0">
              <a:lnSpc>
                <a:spcPct val="90000"/>
              </a:lnSpc>
              <a:buSzTx/>
              <a:buNone/>
            </a:pPr>
          </a:p>
          <a:p>
            <a:pPr marL="0" indent="0">
              <a:lnSpc>
                <a:spcPct val="90000"/>
              </a:lnSpc>
              <a:buSzTx/>
              <a:buNone/>
            </a:pPr>
            <a:r>
              <a:t>Africa’s youth have been at the forefront of driving social change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Ebola</a:t>
            </a:r>
          </a:p>
        </p:txBody>
      </p:sp>
      <p:pic>
        <p:nvPicPr>
          <p:cNvPr id="145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Ebola</a:t>
            </a:r>
          </a:p>
        </p:txBody>
      </p:sp>
      <p:sp>
        <p:nvSpPr>
          <p:cNvPr id="148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The Ebola outbreak in 2014, rapidly became the deadliest occurrence of the disease since its discovery. </a:t>
            </a:r>
          </a:p>
          <a:p>
            <a:pPr/>
          </a:p>
          <a:p>
            <a:pPr/>
            <a:r>
              <a:t>The role of the youtful populations of the affected areas in alleviating and eventually stemming the spread.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Ebola</a:t>
            </a:r>
          </a:p>
        </p:txBody>
      </p:sp>
      <p:sp>
        <p:nvSpPr>
          <p:cNvPr id="151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From countering myths (Ebola Facts)</a:t>
            </a:r>
          </a:p>
          <a:p>
            <a:pPr/>
            <a:r>
              <a:t>To reporting key infromation from relief workers to victims and vice versa (Plan International)</a:t>
            </a:r>
          </a:p>
          <a:p>
            <a:pPr/>
            <a:r>
              <a:t>Assesment and distrbutions of relief items to those affected by the crisis.</a:t>
            </a:r>
          </a:p>
          <a:p>
            <a:pPr/>
            <a:r>
              <a:t>Psychosocial support to other youths in affected countries.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Cameroon Internet shutdown</a:t>
            </a:r>
          </a:p>
        </p:txBody>
      </p:sp>
      <p:sp>
        <p:nvSpPr>
          <p:cNvPr id="154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Earlier this year, the Cameroonian government shut down internet access to two anglophone regions of the country. 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:r>
              <a:t>Rather than resorting to self pity or violence, young tech. developers, creating an internet refugee camp.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Cameroon Internet Shutdown</a:t>
            </a:r>
          </a:p>
        </p:txBody>
      </p:sp>
      <p:pic>
        <p:nvPicPr>
          <p:cNvPr id="157" name="Content Placeholder 5" descr="Content Placeholder 5"/>
          <p:cNvPicPr>
            <a:picLocks noChangeAspect="1"/>
          </p:cNvPicPr>
          <p:nvPr/>
        </p:nvPicPr>
        <p:blipFill>
          <a:blip r:embed="rId2">
            <a:extLst/>
          </a:blip>
          <a:srcRect l="26916" t="0" r="26916" b="0"/>
          <a:stretch>
            <a:fillRect/>
          </a:stretch>
        </p:blipFill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Iroko TV</a:t>
            </a:r>
          </a:p>
        </p:txBody>
      </p:sp>
      <p:sp>
        <p:nvSpPr>
          <p:cNvPr id="160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Iroko TV is a web platform that provides paid for Nigerian films on demand.</a:t>
            </a:r>
          </a:p>
          <a:p>
            <a:pPr/>
            <a:r>
              <a:t>It is one of Africa’s first mainstream online websites.</a:t>
            </a:r>
          </a:p>
          <a:p>
            <a:pPr/>
            <a:r>
              <a:t> The company has in total raised $25 million.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Iroko TV</a:t>
            </a:r>
          </a:p>
        </p:txBody>
      </p:sp>
      <p:pic>
        <p:nvPicPr>
          <p:cNvPr id="163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Rebuilding Democracy</a:t>
            </a:r>
          </a:p>
        </p:txBody>
      </p:sp>
      <p:sp>
        <p:nvSpPr>
          <p:cNvPr id="166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5754" indent="-325754" defTabSz="434340">
              <a:lnSpc>
                <a:spcPct val="80000"/>
              </a:lnSpc>
              <a:spcBef>
                <a:spcPts val="600"/>
              </a:spcBef>
              <a:defRPr sz="2565"/>
            </a:pPr>
            <a:r>
              <a:t>An African youth renaissance powered by democratic revolutions they’ve seen across the world (Arab Spring) have seen the benefits of effective democracies on the citizens within those systems.</a:t>
            </a:r>
          </a:p>
          <a:p>
            <a:pPr marL="325754" indent="-325754" defTabSz="434340">
              <a:lnSpc>
                <a:spcPct val="80000"/>
              </a:lnSpc>
              <a:spcBef>
                <a:spcPts val="600"/>
              </a:spcBef>
              <a:defRPr sz="2565"/>
            </a:pPr>
            <a:r>
              <a:t>Within the last 3 years, we’ve seen the youth populace, demand for changes from/of their leaders. </a:t>
            </a:r>
          </a:p>
          <a:p>
            <a:pPr marL="325754" indent="-325754" defTabSz="434340">
              <a:lnSpc>
                <a:spcPct val="80000"/>
              </a:lnSpc>
              <a:spcBef>
                <a:spcPts val="600"/>
              </a:spcBef>
              <a:defRPr sz="2565"/>
            </a:pPr>
            <a:r>
              <a:t>They have shown little or no hesitance to vote and  campaign against long term leaders (Gambia, 2016) and hegemonic parties (Nigeria, 2016).</a:t>
            </a:r>
          </a:p>
          <a:p>
            <a:pPr marL="325754" indent="-325754" defTabSz="434340">
              <a:lnSpc>
                <a:spcPct val="80000"/>
              </a:lnSpc>
              <a:spcBef>
                <a:spcPts val="600"/>
              </a:spcBef>
              <a:defRPr sz="2565"/>
            </a:pPr>
            <a:r>
              <a:t>They have </a:t>
            </a:r>
            <a:r>
              <a:t>been successful in  using the democratic process to ensure accountability for leaders via the ballot box.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69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rcRect l="0" t="1090" r="0" b="1089"/>
          <a:stretch>
            <a:fillRect/>
          </a:stretch>
        </p:blipFill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Positive trends in African Youths</a:t>
            </a:r>
          </a:p>
        </p:txBody>
      </p:sp>
      <p:sp>
        <p:nvSpPr>
          <p:cNvPr id="172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Entrepreneurship </a:t>
            </a:r>
            <a:r>
              <a:t>–</a:t>
            </a:r>
            <a:r>
              <a:t> Whilst the large number of unemployed youths is a problem, the solution being undertaken by youths across the continent has increasingly been founding new businesses to tackle challenges that they face.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Political Participation</a:t>
            </a:r>
          </a:p>
        </p:txBody>
      </p:sp>
      <p:sp>
        <p:nvSpPr>
          <p:cNvPr id="175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The existence of a new breed of Africans who have been exposed to the failings of leaders and have felt the brunt of their bad decisions or indecisions have led to a no nonsesnse stance to bad governance.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Technology</a:t>
            </a:r>
          </a:p>
        </p:txBody>
      </p:sp>
      <p:sp>
        <p:nvSpPr>
          <p:cNvPr id="178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6042" indent="-336042" defTabSz="448055">
              <a:lnSpc>
                <a:spcPct val="90000"/>
              </a:lnSpc>
              <a:defRPr sz="3136"/>
            </a:pPr>
            <a:r>
              <a:t>Between the last 12 months, Mark Zuckerberg </a:t>
            </a:r>
            <a:r>
              <a:t>–</a:t>
            </a:r>
            <a:r>
              <a:t> Facebook founder and CEO;  Sundar Pichai, CEO of Google have paid visits to the fast growing tech clusters on the continent. </a:t>
            </a:r>
          </a:p>
          <a:p>
            <a:pPr marL="336042" indent="-336042" defTabSz="448055">
              <a:lnSpc>
                <a:spcPct val="90000"/>
              </a:lnSpc>
              <a:defRPr sz="3136"/>
            </a:pPr>
          </a:p>
          <a:p>
            <a:pPr marL="336042" indent="-336042" defTabSz="448055">
              <a:lnSpc>
                <a:spcPct val="90000"/>
              </a:lnSpc>
              <a:defRPr sz="3136"/>
            </a:pPr>
            <a:r>
              <a:t>These clusters span far and wide across the continent and the increasing collaboration within them brings much hope to the future of this ecosystem.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16052">
              <a:defRPr sz="3549">
                <a:solidFill>
                  <a:srgbClr val="FF0000"/>
                </a:solidFill>
              </a:defRPr>
            </a:lvl1pPr>
          </a:lstStyle>
          <a:p>
            <a:pPr/>
            <a:r>
              <a:t>What does Africa’s youth population mean for it’s stability?</a:t>
            </a:r>
          </a:p>
        </p:txBody>
      </p:sp>
      <p:sp>
        <p:nvSpPr>
          <p:cNvPr id="181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Its easy to assume that its all sunshine and rainbows with the positive trends and case studies highlighted above.</a:t>
            </a:r>
          </a:p>
          <a:p>
            <a:pPr/>
          </a:p>
          <a:p>
            <a:pPr/>
            <a:r>
              <a:t>However, we should be careful not to extrapolate on a few successes tha thave occurred despite and not as a result of the systems they exist 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Let us note</a:t>
            </a:r>
          </a:p>
        </p:txBody>
      </p:sp>
      <p:sp>
        <p:nvSpPr>
          <p:cNvPr id="184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Narratives on the proposed role of African youths are often imposed on them by external actors.</a:t>
            </a:r>
          </a:p>
          <a:p>
            <a:pPr/>
            <a:r>
              <a:t>The simple existence of the youth demographic does not automatically translate into a boon for the continent. </a:t>
            </a:r>
          </a:p>
          <a:p>
            <a:pPr/>
            <a:r>
              <a:t>We need to get involved in practical, proactive and purposeful ways. That is why we’re here.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49"/>
          <p:cNvSpPr/>
          <p:nvPr/>
        </p:nvSpPr>
        <p:spPr>
          <a:xfrm>
            <a:off x="1534805" y="-15887"/>
            <a:ext cx="7271640" cy="6855423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1600"/>
            </a:pPr>
          </a:p>
        </p:txBody>
      </p:sp>
      <p:sp>
        <p:nvSpPr>
          <p:cNvPr id="187" name="Shape 150"/>
          <p:cNvSpPr txBox="1"/>
          <p:nvPr/>
        </p:nvSpPr>
        <p:spPr>
          <a:xfrm>
            <a:off x="2201733" y="3638658"/>
            <a:ext cx="5258811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1516" defTabSz="914400">
              <a:defRPr spc="-444" sz="10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THANK</a:t>
            </a:r>
          </a:p>
          <a:p>
            <a:pPr indent="11516" defTabSz="914400">
              <a:defRPr b="1" spc="-1202" sz="10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YOU</a:t>
            </a:r>
          </a:p>
        </p:txBody>
      </p:sp>
      <p:grpSp>
        <p:nvGrpSpPr>
          <p:cNvPr id="191" name="Group 154"/>
          <p:cNvGrpSpPr/>
          <p:nvPr/>
        </p:nvGrpSpPr>
        <p:grpSpPr>
          <a:xfrm>
            <a:off x="3985437" y="1646088"/>
            <a:ext cx="1407880" cy="1865657"/>
            <a:chOff x="0" y="-1"/>
            <a:chExt cx="1407879" cy="1865655"/>
          </a:xfrm>
        </p:grpSpPr>
        <p:sp>
          <p:nvSpPr>
            <p:cNvPr id="188" name="Shape 151"/>
            <p:cNvSpPr/>
            <p:nvPr/>
          </p:nvSpPr>
          <p:spPr>
            <a:xfrm>
              <a:off x="540586" y="1842620"/>
              <a:ext cx="313890" cy="2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4172" y="21600"/>
                  </a:lnTo>
                  <a:lnTo>
                    <a:pt x="1717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400">
                <a:defRPr sz="1600"/>
              </a:pPr>
            </a:p>
          </p:txBody>
        </p:sp>
        <p:sp>
          <p:nvSpPr>
            <p:cNvPr id="189" name="Shape 152"/>
            <p:cNvSpPr/>
            <p:nvPr/>
          </p:nvSpPr>
          <p:spPr>
            <a:xfrm>
              <a:off x="-1" y="-2"/>
              <a:ext cx="934871" cy="184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114" y="0"/>
                  </a:moveTo>
                  <a:lnTo>
                    <a:pt x="15165" y="0"/>
                  </a:lnTo>
                  <a:lnTo>
                    <a:pt x="14412" y="135"/>
                  </a:lnTo>
                  <a:lnTo>
                    <a:pt x="13654" y="135"/>
                  </a:lnTo>
                  <a:lnTo>
                    <a:pt x="11359" y="540"/>
                  </a:lnTo>
                  <a:lnTo>
                    <a:pt x="9972" y="810"/>
                  </a:lnTo>
                  <a:lnTo>
                    <a:pt x="9304" y="1080"/>
                  </a:lnTo>
                  <a:lnTo>
                    <a:pt x="8654" y="1215"/>
                  </a:lnTo>
                  <a:lnTo>
                    <a:pt x="8022" y="1485"/>
                  </a:lnTo>
                  <a:lnTo>
                    <a:pt x="7408" y="1755"/>
                  </a:lnTo>
                  <a:lnTo>
                    <a:pt x="6815" y="2025"/>
                  </a:lnTo>
                  <a:lnTo>
                    <a:pt x="6241" y="2295"/>
                  </a:lnTo>
                  <a:lnTo>
                    <a:pt x="5689" y="2565"/>
                  </a:lnTo>
                  <a:lnTo>
                    <a:pt x="5158" y="2835"/>
                  </a:lnTo>
                  <a:lnTo>
                    <a:pt x="4649" y="3240"/>
                  </a:lnTo>
                  <a:lnTo>
                    <a:pt x="4163" y="3510"/>
                  </a:lnTo>
                  <a:lnTo>
                    <a:pt x="3700" y="3915"/>
                  </a:lnTo>
                  <a:lnTo>
                    <a:pt x="3261" y="4320"/>
                  </a:lnTo>
                  <a:lnTo>
                    <a:pt x="2847" y="4725"/>
                  </a:lnTo>
                  <a:lnTo>
                    <a:pt x="2459" y="5130"/>
                  </a:lnTo>
                  <a:lnTo>
                    <a:pt x="2096" y="5535"/>
                  </a:lnTo>
                  <a:lnTo>
                    <a:pt x="1760" y="5940"/>
                  </a:lnTo>
                  <a:lnTo>
                    <a:pt x="1451" y="6345"/>
                  </a:lnTo>
                  <a:lnTo>
                    <a:pt x="1170" y="6750"/>
                  </a:lnTo>
                  <a:lnTo>
                    <a:pt x="917" y="7290"/>
                  </a:lnTo>
                  <a:lnTo>
                    <a:pt x="694" y="7695"/>
                  </a:lnTo>
                  <a:lnTo>
                    <a:pt x="500" y="8100"/>
                  </a:lnTo>
                  <a:lnTo>
                    <a:pt x="337" y="8640"/>
                  </a:lnTo>
                  <a:lnTo>
                    <a:pt x="205" y="9180"/>
                  </a:lnTo>
                  <a:lnTo>
                    <a:pt x="105" y="9585"/>
                  </a:lnTo>
                  <a:lnTo>
                    <a:pt x="37" y="10125"/>
                  </a:lnTo>
                  <a:lnTo>
                    <a:pt x="1" y="10665"/>
                  </a:lnTo>
                  <a:lnTo>
                    <a:pt x="0" y="11205"/>
                  </a:lnTo>
                  <a:lnTo>
                    <a:pt x="33" y="11610"/>
                  </a:lnTo>
                  <a:lnTo>
                    <a:pt x="100" y="12150"/>
                  </a:lnTo>
                  <a:lnTo>
                    <a:pt x="204" y="12690"/>
                  </a:lnTo>
                  <a:lnTo>
                    <a:pt x="343" y="13230"/>
                  </a:lnTo>
                  <a:lnTo>
                    <a:pt x="519" y="13770"/>
                  </a:lnTo>
                  <a:lnTo>
                    <a:pt x="732" y="14310"/>
                  </a:lnTo>
                  <a:lnTo>
                    <a:pt x="952" y="14715"/>
                  </a:lnTo>
                  <a:lnTo>
                    <a:pt x="1201" y="15255"/>
                  </a:lnTo>
                  <a:lnTo>
                    <a:pt x="1480" y="15660"/>
                  </a:lnTo>
                  <a:lnTo>
                    <a:pt x="1787" y="16065"/>
                  </a:lnTo>
                  <a:lnTo>
                    <a:pt x="2121" y="16470"/>
                  </a:lnTo>
                  <a:lnTo>
                    <a:pt x="2481" y="16875"/>
                  </a:lnTo>
                  <a:lnTo>
                    <a:pt x="2867" y="17280"/>
                  </a:lnTo>
                  <a:lnTo>
                    <a:pt x="3278" y="17685"/>
                  </a:lnTo>
                  <a:lnTo>
                    <a:pt x="3712" y="17955"/>
                  </a:lnTo>
                  <a:lnTo>
                    <a:pt x="4170" y="18360"/>
                  </a:lnTo>
                  <a:lnTo>
                    <a:pt x="4649" y="18765"/>
                  </a:lnTo>
                  <a:lnTo>
                    <a:pt x="5150" y="19035"/>
                  </a:lnTo>
                  <a:lnTo>
                    <a:pt x="5671" y="19305"/>
                  </a:lnTo>
                  <a:lnTo>
                    <a:pt x="6212" y="19575"/>
                  </a:lnTo>
                  <a:lnTo>
                    <a:pt x="6771" y="19980"/>
                  </a:lnTo>
                  <a:lnTo>
                    <a:pt x="7347" y="20115"/>
                  </a:lnTo>
                  <a:lnTo>
                    <a:pt x="7941" y="20385"/>
                  </a:lnTo>
                  <a:lnTo>
                    <a:pt x="8550" y="20655"/>
                  </a:lnTo>
                  <a:lnTo>
                    <a:pt x="9174" y="20925"/>
                  </a:lnTo>
                  <a:lnTo>
                    <a:pt x="11128" y="21330"/>
                  </a:lnTo>
                  <a:lnTo>
                    <a:pt x="11804" y="21600"/>
                  </a:lnTo>
                  <a:lnTo>
                    <a:pt x="20487" y="21600"/>
                  </a:lnTo>
                  <a:lnTo>
                    <a:pt x="21232" y="21330"/>
                  </a:lnTo>
                  <a:lnTo>
                    <a:pt x="15742" y="21330"/>
                  </a:lnTo>
                  <a:lnTo>
                    <a:pt x="14992" y="21195"/>
                  </a:lnTo>
                  <a:lnTo>
                    <a:pt x="14247" y="21195"/>
                  </a:lnTo>
                  <a:lnTo>
                    <a:pt x="13509" y="21060"/>
                  </a:lnTo>
                  <a:lnTo>
                    <a:pt x="12779" y="21060"/>
                  </a:lnTo>
                  <a:lnTo>
                    <a:pt x="11348" y="20790"/>
                  </a:lnTo>
                  <a:lnTo>
                    <a:pt x="10650" y="20520"/>
                  </a:lnTo>
                  <a:lnTo>
                    <a:pt x="9295" y="20250"/>
                  </a:lnTo>
                  <a:lnTo>
                    <a:pt x="8641" y="19980"/>
                  </a:lnTo>
                  <a:lnTo>
                    <a:pt x="8004" y="19710"/>
                  </a:lnTo>
                  <a:lnTo>
                    <a:pt x="7386" y="19440"/>
                  </a:lnTo>
                  <a:lnTo>
                    <a:pt x="6788" y="19170"/>
                  </a:lnTo>
                  <a:lnTo>
                    <a:pt x="6211" y="18765"/>
                  </a:lnTo>
                  <a:lnTo>
                    <a:pt x="5657" y="18495"/>
                  </a:lnTo>
                  <a:lnTo>
                    <a:pt x="5127" y="18090"/>
                  </a:lnTo>
                  <a:lnTo>
                    <a:pt x="4622" y="17685"/>
                  </a:lnTo>
                  <a:lnTo>
                    <a:pt x="4158" y="17415"/>
                  </a:lnTo>
                  <a:lnTo>
                    <a:pt x="3725" y="17010"/>
                  </a:lnTo>
                  <a:lnTo>
                    <a:pt x="3324" y="16605"/>
                  </a:lnTo>
                  <a:lnTo>
                    <a:pt x="2953" y="16200"/>
                  </a:lnTo>
                  <a:lnTo>
                    <a:pt x="2613" y="15795"/>
                  </a:lnTo>
                  <a:lnTo>
                    <a:pt x="2303" y="15390"/>
                  </a:lnTo>
                  <a:lnTo>
                    <a:pt x="2024" y="14850"/>
                  </a:lnTo>
                  <a:lnTo>
                    <a:pt x="1775" y="14445"/>
                  </a:lnTo>
                  <a:lnTo>
                    <a:pt x="1556" y="14040"/>
                  </a:lnTo>
                  <a:lnTo>
                    <a:pt x="1366" y="13635"/>
                  </a:lnTo>
                  <a:lnTo>
                    <a:pt x="1207" y="13095"/>
                  </a:lnTo>
                  <a:lnTo>
                    <a:pt x="1077" y="12690"/>
                  </a:lnTo>
                  <a:lnTo>
                    <a:pt x="976" y="12285"/>
                  </a:lnTo>
                  <a:lnTo>
                    <a:pt x="905" y="11880"/>
                  </a:lnTo>
                  <a:lnTo>
                    <a:pt x="862" y="11340"/>
                  </a:lnTo>
                  <a:lnTo>
                    <a:pt x="849" y="10935"/>
                  </a:lnTo>
                  <a:lnTo>
                    <a:pt x="864" y="10530"/>
                  </a:lnTo>
                  <a:lnTo>
                    <a:pt x="907" y="9990"/>
                  </a:lnTo>
                  <a:lnTo>
                    <a:pt x="980" y="9585"/>
                  </a:lnTo>
                  <a:lnTo>
                    <a:pt x="1080" y="9180"/>
                  </a:lnTo>
                  <a:lnTo>
                    <a:pt x="1209" y="8775"/>
                  </a:lnTo>
                  <a:lnTo>
                    <a:pt x="1365" y="8235"/>
                  </a:lnTo>
                  <a:lnTo>
                    <a:pt x="1549" y="7830"/>
                  </a:lnTo>
                  <a:lnTo>
                    <a:pt x="1761" y="7425"/>
                  </a:lnTo>
                  <a:lnTo>
                    <a:pt x="2001" y="7020"/>
                  </a:lnTo>
                  <a:lnTo>
                    <a:pt x="2267" y="6615"/>
                  </a:lnTo>
                  <a:lnTo>
                    <a:pt x="2561" y="6210"/>
                  </a:lnTo>
                  <a:lnTo>
                    <a:pt x="2882" y="5805"/>
                  </a:lnTo>
                  <a:lnTo>
                    <a:pt x="3229" y="5400"/>
                  </a:lnTo>
                  <a:lnTo>
                    <a:pt x="3604" y="4995"/>
                  </a:lnTo>
                  <a:lnTo>
                    <a:pt x="4005" y="4725"/>
                  </a:lnTo>
                  <a:lnTo>
                    <a:pt x="4432" y="4320"/>
                  </a:lnTo>
                  <a:lnTo>
                    <a:pt x="4885" y="4050"/>
                  </a:lnTo>
                  <a:lnTo>
                    <a:pt x="5364" y="3645"/>
                  </a:lnTo>
                  <a:lnTo>
                    <a:pt x="5870" y="3375"/>
                  </a:lnTo>
                  <a:lnTo>
                    <a:pt x="6401" y="2970"/>
                  </a:lnTo>
                  <a:lnTo>
                    <a:pt x="6957" y="2700"/>
                  </a:lnTo>
                  <a:lnTo>
                    <a:pt x="7539" y="2430"/>
                  </a:lnTo>
                  <a:lnTo>
                    <a:pt x="8146" y="2160"/>
                  </a:lnTo>
                  <a:lnTo>
                    <a:pt x="8779" y="1890"/>
                  </a:lnTo>
                  <a:lnTo>
                    <a:pt x="9436" y="1755"/>
                  </a:lnTo>
                  <a:lnTo>
                    <a:pt x="10118" y="1485"/>
                  </a:lnTo>
                  <a:lnTo>
                    <a:pt x="10825" y="1350"/>
                  </a:lnTo>
                  <a:lnTo>
                    <a:pt x="11556" y="1080"/>
                  </a:lnTo>
                  <a:lnTo>
                    <a:pt x="13830" y="675"/>
                  </a:lnTo>
                  <a:lnTo>
                    <a:pt x="14583" y="675"/>
                  </a:lnTo>
                  <a:lnTo>
                    <a:pt x="15332" y="540"/>
                  </a:lnTo>
                  <a:lnTo>
                    <a:pt x="21600" y="540"/>
                  </a:lnTo>
                  <a:lnTo>
                    <a:pt x="20238" y="270"/>
                  </a:lnTo>
                  <a:lnTo>
                    <a:pt x="19540" y="270"/>
                  </a:lnTo>
                  <a:lnTo>
                    <a:pt x="18114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400">
                <a:defRPr sz="1600"/>
              </a:pPr>
            </a:p>
          </p:txBody>
        </p:sp>
        <p:sp>
          <p:nvSpPr>
            <p:cNvPr id="190" name="Shape 153"/>
            <p:cNvSpPr/>
            <p:nvPr/>
          </p:nvSpPr>
          <p:spPr>
            <a:xfrm>
              <a:off x="714004" y="46065"/>
              <a:ext cx="693875" cy="177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875" y="0"/>
                  </a:moveTo>
                  <a:lnTo>
                    <a:pt x="428" y="0"/>
                  </a:lnTo>
                  <a:lnTo>
                    <a:pt x="1414" y="140"/>
                  </a:lnTo>
                  <a:lnTo>
                    <a:pt x="2389" y="140"/>
                  </a:lnTo>
                  <a:lnTo>
                    <a:pt x="3352" y="281"/>
                  </a:lnTo>
                  <a:lnTo>
                    <a:pt x="4303" y="281"/>
                  </a:lnTo>
                  <a:lnTo>
                    <a:pt x="6160" y="561"/>
                  </a:lnTo>
                  <a:lnTo>
                    <a:pt x="7063" y="842"/>
                  </a:lnTo>
                  <a:lnTo>
                    <a:pt x="7949" y="982"/>
                  </a:lnTo>
                  <a:lnTo>
                    <a:pt x="8815" y="1262"/>
                  </a:lnTo>
                  <a:lnTo>
                    <a:pt x="9660" y="1403"/>
                  </a:lnTo>
                  <a:lnTo>
                    <a:pt x="10484" y="1683"/>
                  </a:lnTo>
                  <a:lnTo>
                    <a:pt x="11284" y="1964"/>
                  </a:lnTo>
                  <a:lnTo>
                    <a:pt x="12060" y="2244"/>
                  </a:lnTo>
                  <a:lnTo>
                    <a:pt x="12810" y="2525"/>
                  </a:lnTo>
                  <a:lnTo>
                    <a:pt x="13532" y="2945"/>
                  </a:lnTo>
                  <a:lnTo>
                    <a:pt x="14227" y="3226"/>
                  </a:lnTo>
                  <a:lnTo>
                    <a:pt x="14892" y="3647"/>
                  </a:lnTo>
                  <a:lnTo>
                    <a:pt x="15525" y="4068"/>
                  </a:lnTo>
                  <a:lnTo>
                    <a:pt x="16127" y="4348"/>
                  </a:lnTo>
                  <a:lnTo>
                    <a:pt x="16695" y="4769"/>
                  </a:lnTo>
                  <a:lnTo>
                    <a:pt x="17229" y="5190"/>
                  </a:lnTo>
                  <a:lnTo>
                    <a:pt x="17726" y="5610"/>
                  </a:lnTo>
                  <a:lnTo>
                    <a:pt x="18186" y="6031"/>
                  </a:lnTo>
                  <a:lnTo>
                    <a:pt x="18608" y="6592"/>
                  </a:lnTo>
                  <a:lnTo>
                    <a:pt x="18989" y="7013"/>
                  </a:lnTo>
                  <a:lnTo>
                    <a:pt x="19330" y="7434"/>
                  </a:lnTo>
                  <a:lnTo>
                    <a:pt x="19644" y="7995"/>
                  </a:lnTo>
                  <a:lnTo>
                    <a:pt x="19899" y="8556"/>
                  </a:lnTo>
                  <a:lnTo>
                    <a:pt x="20098" y="9117"/>
                  </a:lnTo>
                  <a:lnTo>
                    <a:pt x="20241" y="9678"/>
                  </a:lnTo>
                  <a:lnTo>
                    <a:pt x="20329" y="10099"/>
                  </a:lnTo>
                  <a:lnTo>
                    <a:pt x="20364" y="10660"/>
                  </a:lnTo>
                  <a:lnTo>
                    <a:pt x="20348" y="11221"/>
                  </a:lnTo>
                  <a:lnTo>
                    <a:pt x="20281" y="11782"/>
                  </a:lnTo>
                  <a:lnTo>
                    <a:pt x="20165" y="12203"/>
                  </a:lnTo>
                  <a:lnTo>
                    <a:pt x="20002" y="12764"/>
                  </a:lnTo>
                  <a:lnTo>
                    <a:pt x="19792" y="13184"/>
                  </a:lnTo>
                  <a:lnTo>
                    <a:pt x="19536" y="13745"/>
                  </a:lnTo>
                  <a:lnTo>
                    <a:pt x="19237" y="14166"/>
                  </a:lnTo>
                  <a:lnTo>
                    <a:pt x="18896" y="14727"/>
                  </a:lnTo>
                  <a:lnTo>
                    <a:pt x="18514" y="15148"/>
                  </a:lnTo>
                  <a:lnTo>
                    <a:pt x="18091" y="15569"/>
                  </a:lnTo>
                  <a:lnTo>
                    <a:pt x="17631" y="15990"/>
                  </a:lnTo>
                  <a:lnTo>
                    <a:pt x="17133" y="16410"/>
                  </a:lnTo>
                  <a:lnTo>
                    <a:pt x="16599" y="16831"/>
                  </a:lnTo>
                  <a:lnTo>
                    <a:pt x="16031" y="17252"/>
                  </a:lnTo>
                  <a:lnTo>
                    <a:pt x="15430" y="17673"/>
                  </a:lnTo>
                  <a:lnTo>
                    <a:pt x="14797" y="18094"/>
                  </a:lnTo>
                  <a:lnTo>
                    <a:pt x="14133" y="18374"/>
                  </a:lnTo>
                  <a:lnTo>
                    <a:pt x="13441" y="18795"/>
                  </a:lnTo>
                  <a:lnTo>
                    <a:pt x="12720" y="19075"/>
                  </a:lnTo>
                  <a:lnTo>
                    <a:pt x="11973" y="19356"/>
                  </a:lnTo>
                  <a:lnTo>
                    <a:pt x="11201" y="19777"/>
                  </a:lnTo>
                  <a:lnTo>
                    <a:pt x="10405" y="19917"/>
                  </a:lnTo>
                  <a:lnTo>
                    <a:pt x="9587" y="20197"/>
                  </a:lnTo>
                  <a:lnTo>
                    <a:pt x="8747" y="20478"/>
                  </a:lnTo>
                  <a:lnTo>
                    <a:pt x="7888" y="20618"/>
                  </a:lnTo>
                  <a:lnTo>
                    <a:pt x="7010" y="20899"/>
                  </a:lnTo>
                  <a:lnTo>
                    <a:pt x="6115" y="21039"/>
                  </a:lnTo>
                  <a:lnTo>
                    <a:pt x="3065" y="21460"/>
                  </a:lnTo>
                  <a:lnTo>
                    <a:pt x="1020" y="21460"/>
                  </a:lnTo>
                  <a:lnTo>
                    <a:pt x="0" y="21600"/>
                  </a:lnTo>
                  <a:lnTo>
                    <a:pt x="6380" y="21600"/>
                  </a:lnTo>
                  <a:lnTo>
                    <a:pt x="8213" y="21319"/>
                  </a:lnTo>
                  <a:lnTo>
                    <a:pt x="9099" y="21039"/>
                  </a:lnTo>
                  <a:lnTo>
                    <a:pt x="9964" y="20899"/>
                  </a:lnTo>
                  <a:lnTo>
                    <a:pt x="10806" y="20618"/>
                  </a:lnTo>
                  <a:lnTo>
                    <a:pt x="11625" y="20338"/>
                  </a:lnTo>
                  <a:lnTo>
                    <a:pt x="12419" y="20057"/>
                  </a:lnTo>
                  <a:lnTo>
                    <a:pt x="13188" y="19777"/>
                  </a:lnTo>
                  <a:lnTo>
                    <a:pt x="13930" y="19496"/>
                  </a:lnTo>
                  <a:lnTo>
                    <a:pt x="14644" y="19075"/>
                  </a:lnTo>
                  <a:lnTo>
                    <a:pt x="15330" y="18795"/>
                  </a:lnTo>
                  <a:lnTo>
                    <a:pt x="15986" y="18374"/>
                  </a:lnTo>
                  <a:lnTo>
                    <a:pt x="16611" y="18094"/>
                  </a:lnTo>
                  <a:lnTo>
                    <a:pt x="17205" y="17673"/>
                  </a:lnTo>
                  <a:lnTo>
                    <a:pt x="17765" y="17252"/>
                  </a:lnTo>
                  <a:lnTo>
                    <a:pt x="18292" y="16831"/>
                  </a:lnTo>
                  <a:lnTo>
                    <a:pt x="18784" y="16410"/>
                  </a:lnTo>
                  <a:lnTo>
                    <a:pt x="19240" y="15990"/>
                  </a:lnTo>
                  <a:lnTo>
                    <a:pt x="19660" y="15569"/>
                  </a:lnTo>
                  <a:lnTo>
                    <a:pt x="20041" y="15008"/>
                  </a:lnTo>
                  <a:lnTo>
                    <a:pt x="20383" y="14587"/>
                  </a:lnTo>
                  <a:lnTo>
                    <a:pt x="20685" y="14026"/>
                  </a:lnTo>
                  <a:lnTo>
                    <a:pt x="20946" y="13605"/>
                  </a:lnTo>
                  <a:lnTo>
                    <a:pt x="21165" y="13044"/>
                  </a:lnTo>
                  <a:lnTo>
                    <a:pt x="21341" y="12623"/>
                  </a:lnTo>
                  <a:lnTo>
                    <a:pt x="21473" y="12062"/>
                  </a:lnTo>
                  <a:lnTo>
                    <a:pt x="21560" y="11642"/>
                  </a:lnTo>
                  <a:lnTo>
                    <a:pt x="21600" y="11081"/>
                  </a:lnTo>
                  <a:lnTo>
                    <a:pt x="21593" y="10519"/>
                  </a:lnTo>
                  <a:lnTo>
                    <a:pt x="21538" y="9958"/>
                  </a:lnTo>
                  <a:lnTo>
                    <a:pt x="21433" y="9538"/>
                  </a:lnTo>
                  <a:lnTo>
                    <a:pt x="21279" y="8977"/>
                  </a:lnTo>
                  <a:lnTo>
                    <a:pt x="21072" y="8416"/>
                  </a:lnTo>
                  <a:lnTo>
                    <a:pt x="20814" y="7855"/>
                  </a:lnTo>
                  <a:lnTo>
                    <a:pt x="20502" y="7294"/>
                  </a:lnTo>
                  <a:lnTo>
                    <a:pt x="20162" y="6873"/>
                  </a:lnTo>
                  <a:lnTo>
                    <a:pt x="19786" y="6312"/>
                  </a:lnTo>
                  <a:lnTo>
                    <a:pt x="19372" y="5891"/>
                  </a:lnTo>
                  <a:lnTo>
                    <a:pt x="18924" y="5470"/>
                  </a:lnTo>
                  <a:lnTo>
                    <a:pt x="18441" y="5049"/>
                  </a:lnTo>
                  <a:lnTo>
                    <a:pt x="17924" y="4629"/>
                  </a:lnTo>
                  <a:lnTo>
                    <a:pt x="17375" y="4208"/>
                  </a:lnTo>
                  <a:lnTo>
                    <a:pt x="16795" y="3787"/>
                  </a:lnTo>
                  <a:lnTo>
                    <a:pt x="16185" y="3366"/>
                  </a:lnTo>
                  <a:lnTo>
                    <a:pt x="15545" y="3086"/>
                  </a:lnTo>
                  <a:lnTo>
                    <a:pt x="14877" y="2665"/>
                  </a:lnTo>
                  <a:lnTo>
                    <a:pt x="14182" y="2384"/>
                  </a:lnTo>
                  <a:lnTo>
                    <a:pt x="13461" y="1964"/>
                  </a:lnTo>
                  <a:lnTo>
                    <a:pt x="12715" y="1683"/>
                  </a:lnTo>
                  <a:lnTo>
                    <a:pt x="11945" y="1403"/>
                  </a:lnTo>
                  <a:lnTo>
                    <a:pt x="11151" y="1122"/>
                  </a:lnTo>
                  <a:lnTo>
                    <a:pt x="10336" y="842"/>
                  </a:lnTo>
                  <a:lnTo>
                    <a:pt x="9500" y="701"/>
                  </a:lnTo>
                  <a:lnTo>
                    <a:pt x="8644" y="421"/>
                  </a:lnTo>
                  <a:lnTo>
                    <a:pt x="7768" y="281"/>
                  </a:lnTo>
                  <a:lnTo>
                    <a:pt x="6875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400">
                <a:defRPr sz="1600"/>
              </a:pPr>
            </a:p>
          </p:txBody>
        </p:sp>
      </p:grpSp>
      <p:grpSp>
        <p:nvGrpSpPr>
          <p:cNvPr id="195" name="Group 158"/>
          <p:cNvGrpSpPr/>
          <p:nvPr/>
        </p:nvGrpSpPr>
        <p:grpSpPr>
          <a:xfrm>
            <a:off x="4189672" y="2269819"/>
            <a:ext cx="980953" cy="744792"/>
            <a:chOff x="0" y="0"/>
            <a:chExt cx="980951" cy="744791"/>
          </a:xfrm>
        </p:grpSpPr>
        <p:sp>
          <p:nvSpPr>
            <p:cNvPr id="192" name="Shape 155"/>
            <p:cNvSpPr/>
            <p:nvPr/>
          </p:nvSpPr>
          <p:spPr>
            <a:xfrm>
              <a:off x="72732" y="494977"/>
              <a:ext cx="623787" cy="249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72" y="0"/>
                  </a:moveTo>
                  <a:lnTo>
                    <a:pt x="0" y="0"/>
                  </a:lnTo>
                  <a:lnTo>
                    <a:pt x="410" y="645"/>
                  </a:lnTo>
                  <a:lnTo>
                    <a:pt x="1053" y="2223"/>
                  </a:lnTo>
                  <a:lnTo>
                    <a:pt x="2014" y="4988"/>
                  </a:lnTo>
                  <a:lnTo>
                    <a:pt x="2857" y="6966"/>
                  </a:lnTo>
                  <a:lnTo>
                    <a:pt x="3935" y="9230"/>
                  </a:lnTo>
                  <a:lnTo>
                    <a:pt x="5145" y="11565"/>
                  </a:lnTo>
                  <a:lnTo>
                    <a:pt x="6382" y="13751"/>
                  </a:lnTo>
                  <a:lnTo>
                    <a:pt x="7545" y="15573"/>
                  </a:lnTo>
                  <a:lnTo>
                    <a:pt x="9655" y="18231"/>
                  </a:lnTo>
                  <a:lnTo>
                    <a:pt x="10771" y="19405"/>
                  </a:lnTo>
                  <a:lnTo>
                    <a:pt x="11874" y="20331"/>
                  </a:lnTo>
                  <a:lnTo>
                    <a:pt x="12962" y="21007"/>
                  </a:lnTo>
                  <a:lnTo>
                    <a:pt x="14034" y="21431"/>
                  </a:lnTo>
                  <a:lnTo>
                    <a:pt x="15088" y="21600"/>
                  </a:lnTo>
                  <a:lnTo>
                    <a:pt x="16121" y="21513"/>
                  </a:lnTo>
                  <a:lnTo>
                    <a:pt x="17134" y="21167"/>
                  </a:lnTo>
                  <a:lnTo>
                    <a:pt x="18123" y="20560"/>
                  </a:lnTo>
                  <a:lnTo>
                    <a:pt x="19087" y="19691"/>
                  </a:lnTo>
                  <a:lnTo>
                    <a:pt x="20024" y="18556"/>
                  </a:lnTo>
                  <a:lnTo>
                    <a:pt x="20934" y="17154"/>
                  </a:lnTo>
                  <a:lnTo>
                    <a:pt x="21600" y="15888"/>
                  </a:lnTo>
                  <a:lnTo>
                    <a:pt x="14743" y="15888"/>
                  </a:lnTo>
                  <a:lnTo>
                    <a:pt x="13733" y="15656"/>
                  </a:lnTo>
                  <a:lnTo>
                    <a:pt x="12681" y="15132"/>
                  </a:lnTo>
                  <a:lnTo>
                    <a:pt x="11586" y="14298"/>
                  </a:lnTo>
                  <a:lnTo>
                    <a:pt x="10447" y="13139"/>
                  </a:lnTo>
                  <a:lnTo>
                    <a:pt x="9265" y="11639"/>
                  </a:lnTo>
                  <a:lnTo>
                    <a:pt x="8038" y="9782"/>
                  </a:lnTo>
                  <a:lnTo>
                    <a:pt x="6767" y="7551"/>
                  </a:lnTo>
                  <a:lnTo>
                    <a:pt x="5450" y="4931"/>
                  </a:lnTo>
                  <a:lnTo>
                    <a:pt x="4088" y="1905"/>
                  </a:lnTo>
                  <a:lnTo>
                    <a:pt x="337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400">
                <a:defRPr sz="1600"/>
              </a:pPr>
            </a:p>
          </p:txBody>
        </p:sp>
        <p:sp>
          <p:nvSpPr>
            <p:cNvPr id="193" name="Shape 156"/>
            <p:cNvSpPr/>
            <p:nvPr/>
          </p:nvSpPr>
          <p:spPr>
            <a:xfrm>
              <a:off x="498490" y="0"/>
              <a:ext cx="482462" cy="678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961" y="0"/>
                  </a:moveTo>
                  <a:lnTo>
                    <a:pt x="14767" y="254"/>
                  </a:lnTo>
                  <a:lnTo>
                    <a:pt x="14488" y="835"/>
                  </a:lnTo>
                  <a:lnTo>
                    <a:pt x="14791" y="1601"/>
                  </a:lnTo>
                  <a:lnTo>
                    <a:pt x="15345" y="2407"/>
                  </a:lnTo>
                  <a:lnTo>
                    <a:pt x="15817" y="3109"/>
                  </a:lnTo>
                  <a:lnTo>
                    <a:pt x="15975" y="3426"/>
                  </a:lnTo>
                  <a:lnTo>
                    <a:pt x="16092" y="3819"/>
                  </a:lnTo>
                  <a:lnTo>
                    <a:pt x="16170" y="4282"/>
                  </a:lnTo>
                  <a:lnTo>
                    <a:pt x="16206" y="4809"/>
                  </a:lnTo>
                  <a:lnTo>
                    <a:pt x="16202" y="5394"/>
                  </a:lnTo>
                  <a:lnTo>
                    <a:pt x="16068" y="6715"/>
                  </a:lnTo>
                  <a:lnTo>
                    <a:pt x="15763" y="8197"/>
                  </a:lnTo>
                  <a:lnTo>
                    <a:pt x="15283" y="9794"/>
                  </a:lnTo>
                  <a:lnTo>
                    <a:pt x="14625" y="11457"/>
                  </a:lnTo>
                  <a:lnTo>
                    <a:pt x="13784" y="13139"/>
                  </a:lnTo>
                  <a:lnTo>
                    <a:pt x="12757" y="14793"/>
                  </a:lnTo>
                  <a:lnTo>
                    <a:pt x="11539" y="16372"/>
                  </a:lnTo>
                  <a:lnTo>
                    <a:pt x="10126" y="17827"/>
                  </a:lnTo>
                  <a:lnTo>
                    <a:pt x="8514" y="19112"/>
                  </a:lnTo>
                  <a:lnTo>
                    <a:pt x="6700" y="20180"/>
                  </a:lnTo>
                  <a:lnTo>
                    <a:pt x="4679" y="20982"/>
                  </a:lnTo>
                  <a:lnTo>
                    <a:pt x="2447" y="21471"/>
                  </a:lnTo>
                  <a:lnTo>
                    <a:pt x="1250" y="21583"/>
                  </a:lnTo>
                  <a:lnTo>
                    <a:pt x="0" y="21600"/>
                  </a:lnTo>
                  <a:lnTo>
                    <a:pt x="8866" y="21600"/>
                  </a:lnTo>
                  <a:lnTo>
                    <a:pt x="10237" y="20736"/>
                  </a:lnTo>
                  <a:lnTo>
                    <a:pt x="11290" y="19920"/>
                  </a:lnTo>
                  <a:lnTo>
                    <a:pt x="12298" y="19002"/>
                  </a:lnTo>
                  <a:lnTo>
                    <a:pt x="13258" y="17983"/>
                  </a:lnTo>
                  <a:lnTo>
                    <a:pt x="14169" y="16860"/>
                  </a:lnTo>
                  <a:lnTo>
                    <a:pt x="15027" y="15633"/>
                  </a:lnTo>
                  <a:lnTo>
                    <a:pt x="15832" y="14302"/>
                  </a:lnTo>
                  <a:lnTo>
                    <a:pt x="16777" y="12409"/>
                  </a:lnTo>
                  <a:lnTo>
                    <a:pt x="17413" y="10801"/>
                  </a:lnTo>
                  <a:lnTo>
                    <a:pt x="17835" y="9394"/>
                  </a:lnTo>
                  <a:lnTo>
                    <a:pt x="18137" y="8106"/>
                  </a:lnTo>
                  <a:lnTo>
                    <a:pt x="18415" y="6854"/>
                  </a:lnTo>
                  <a:lnTo>
                    <a:pt x="18764" y="5556"/>
                  </a:lnTo>
                  <a:lnTo>
                    <a:pt x="19319" y="4711"/>
                  </a:lnTo>
                  <a:lnTo>
                    <a:pt x="19876" y="4338"/>
                  </a:lnTo>
                  <a:lnTo>
                    <a:pt x="20586" y="4142"/>
                  </a:lnTo>
                  <a:lnTo>
                    <a:pt x="21600" y="3828"/>
                  </a:lnTo>
                  <a:lnTo>
                    <a:pt x="21594" y="2527"/>
                  </a:lnTo>
                  <a:lnTo>
                    <a:pt x="21139" y="1898"/>
                  </a:lnTo>
                  <a:lnTo>
                    <a:pt x="20335" y="1660"/>
                  </a:lnTo>
                  <a:lnTo>
                    <a:pt x="19279" y="1528"/>
                  </a:lnTo>
                  <a:lnTo>
                    <a:pt x="18333" y="1066"/>
                  </a:lnTo>
                  <a:lnTo>
                    <a:pt x="17467" y="587"/>
                  </a:lnTo>
                  <a:lnTo>
                    <a:pt x="16677" y="196"/>
                  </a:lnTo>
                  <a:lnTo>
                    <a:pt x="15961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400">
                <a:defRPr sz="1600"/>
              </a:pPr>
            </a:p>
          </p:txBody>
        </p:sp>
        <p:sp>
          <p:nvSpPr>
            <p:cNvPr id="194" name="Shape 157"/>
            <p:cNvSpPr/>
            <p:nvPr/>
          </p:nvSpPr>
          <p:spPr>
            <a:xfrm>
              <a:off x="-1" y="316176"/>
              <a:ext cx="170124" cy="199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9" y="0"/>
                  </a:moveTo>
                  <a:lnTo>
                    <a:pt x="9783" y="1770"/>
                  </a:lnTo>
                  <a:lnTo>
                    <a:pt x="8451" y="5065"/>
                  </a:lnTo>
                  <a:lnTo>
                    <a:pt x="6641" y="9107"/>
                  </a:lnTo>
                  <a:lnTo>
                    <a:pt x="3653" y="11906"/>
                  </a:lnTo>
                  <a:lnTo>
                    <a:pt x="1219" y="13941"/>
                  </a:lnTo>
                  <a:lnTo>
                    <a:pt x="0" y="16554"/>
                  </a:lnTo>
                  <a:lnTo>
                    <a:pt x="656" y="21091"/>
                  </a:lnTo>
                  <a:lnTo>
                    <a:pt x="3591" y="21600"/>
                  </a:lnTo>
                  <a:lnTo>
                    <a:pt x="5508" y="21362"/>
                  </a:lnTo>
                  <a:lnTo>
                    <a:pt x="6719" y="20696"/>
                  </a:lnTo>
                  <a:lnTo>
                    <a:pt x="7536" y="19919"/>
                  </a:lnTo>
                  <a:lnTo>
                    <a:pt x="8271" y="19351"/>
                  </a:lnTo>
                  <a:lnTo>
                    <a:pt x="9235" y="19311"/>
                  </a:lnTo>
                  <a:lnTo>
                    <a:pt x="21600" y="19311"/>
                  </a:lnTo>
                  <a:lnTo>
                    <a:pt x="19841" y="17718"/>
                  </a:lnTo>
                  <a:lnTo>
                    <a:pt x="17106" y="14388"/>
                  </a:lnTo>
                  <a:lnTo>
                    <a:pt x="15670" y="11609"/>
                  </a:lnTo>
                  <a:lnTo>
                    <a:pt x="15167" y="9267"/>
                  </a:lnTo>
                  <a:lnTo>
                    <a:pt x="15241" y="7261"/>
                  </a:lnTo>
                  <a:lnTo>
                    <a:pt x="15534" y="5488"/>
                  </a:lnTo>
                  <a:lnTo>
                    <a:pt x="15687" y="3844"/>
                  </a:lnTo>
                  <a:lnTo>
                    <a:pt x="15343" y="2227"/>
                  </a:lnTo>
                  <a:lnTo>
                    <a:pt x="14142" y="533"/>
                  </a:lnTo>
                  <a:lnTo>
                    <a:pt x="11419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914400">
                <a:defRPr sz="1600"/>
              </a:pPr>
            </a:p>
          </p:txBody>
        </p:sp>
      </p:grpSp>
      <p:sp>
        <p:nvSpPr>
          <p:cNvPr id="196" name="Shape 159"/>
          <p:cNvSpPr/>
          <p:nvPr/>
        </p:nvSpPr>
        <p:spPr>
          <a:xfrm>
            <a:off x="4709783" y="1999681"/>
            <a:ext cx="121211" cy="2241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167" y="0"/>
                </a:moveTo>
                <a:lnTo>
                  <a:pt x="7662" y="274"/>
                </a:lnTo>
                <a:lnTo>
                  <a:pt x="3965" y="2070"/>
                </a:lnTo>
                <a:lnTo>
                  <a:pt x="1210" y="4724"/>
                </a:lnTo>
                <a:lnTo>
                  <a:pt x="0" y="7921"/>
                </a:lnTo>
                <a:lnTo>
                  <a:pt x="133" y="11359"/>
                </a:lnTo>
                <a:lnTo>
                  <a:pt x="1407" y="14737"/>
                </a:lnTo>
                <a:lnTo>
                  <a:pt x="3622" y="17752"/>
                </a:lnTo>
                <a:lnTo>
                  <a:pt x="10070" y="21485"/>
                </a:lnTo>
                <a:lnTo>
                  <a:pt x="13899" y="21600"/>
                </a:lnTo>
                <a:lnTo>
                  <a:pt x="17865" y="20144"/>
                </a:lnTo>
                <a:lnTo>
                  <a:pt x="20223" y="17977"/>
                </a:lnTo>
                <a:lnTo>
                  <a:pt x="21428" y="15168"/>
                </a:lnTo>
                <a:lnTo>
                  <a:pt x="21600" y="11990"/>
                </a:lnTo>
                <a:lnTo>
                  <a:pt x="20859" y="8711"/>
                </a:lnTo>
                <a:lnTo>
                  <a:pt x="19325" y="5603"/>
                </a:lnTo>
                <a:lnTo>
                  <a:pt x="17118" y="2934"/>
                </a:lnTo>
                <a:lnTo>
                  <a:pt x="14359" y="977"/>
                </a:lnTo>
                <a:lnTo>
                  <a:pt x="11167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defTabSz="914400">
              <a:defRPr sz="1600"/>
            </a:pPr>
          </a:p>
        </p:txBody>
      </p:sp>
      <p:sp>
        <p:nvSpPr>
          <p:cNvPr id="197" name="Shape 160"/>
          <p:cNvSpPr/>
          <p:nvPr/>
        </p:nvSpPr>
        <p:spPr>
          <a:xfrm>
            <a:off x="4354365" y="2107451"/>
            <a:ext cx="122885" cy="2211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989" y="0"/>
                </a:moveTo>
                <a:lnTo>
                  <a:pt x="5784" y="752"/>
                </a:lnTo>
                <a:lnTo>
                  <a:pt x="2170" y="2445"/>
                </a:lnTo>
                <a:lnTo>
                  <a:pt x="219" y="5308"/>
                </a:lnTo>
                <a:lnTo>
                  <a:pt x="0" y="9572"/>
                </a:lnTo>
                <a:lnTo>
                  <a:pt x="911" y="13715"/>
                </a:lnTo>
                <a:lnTo>
                  <a:pt x="2766" y="16989"/>
                </a:lnTo>
                <a:lnTo>
                  <a:pt x="5316" y="19394"/>
                </a:lnTo>
                <a:lnTo>
                  <a:pt x="8311" y="20930"/>
                </a:lnTo>
                <a:lnTo>
                  <a:pt x="11500" y="21600"/>
                </a:lnTo>
                <a:lnTo>
                  <a:pt x="14633" y="21403"/>
                </a:lnTo>
                <a:lnTo>
                  <a:pt x="17460" y="20340"/>
                </a:lnTo>
                <a:lnTo>
                  <a:pt x="19730" y="18412"/>
                </a:lnTo>
                <a:lnTo>
                  <a:pt x="21194" y="15619"/>
                </a:lnTo>
                <a:lnTo>
                  <a:pt x="21600" y="11962"/>
                </a:lnTo>
                <a:lnTo>
                  <a:pt x="20255" y="7384"/>
                </a:lnTo>
                <a:lnTo>
                  <a:pt x="17988" y="4409"/>
                </a:lnTo>
                <a:lnTo>
                  <a:pt x="14873" y="2221"/>
                </a:lnTo>
                <a:lnTo>
                  <a:pt x="10989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defTabSz="914400">
              <a:defRPr sz="16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The reality we face</a:t>
            </a:r>
          </a:p>
        </p:txBody>
      </p:sp>
      <p:sp>
        <p:nvSpPr>
          <p:cNvPr id="120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</a:pPr>
            <a:r>
              <a:t>Between 2000 and 2008, Africa created 73million jobs, but only  16 million for young people. </a:t>
            </a:r>
          </a:p>
          <a:p>
            <a:pPr marL="0" indent="0" algn="ctr">
              <a:buSzTx/>
              <a:buNone/>
            </a:pPr>
          </a:p>
          <a:p>
            <a:pPr marL="0" indent="0" algn="ctr">
              <a:buSzTx/>
              <a:buNone/>
            </a:pPr>
            <a:r>
              <a:t>International Labour Organisation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The reality we face</a:t>
            </a:r>
          </a:p>
        </p:txBody>
      </p:sp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</a:p>
        </p:txBody>
      </p:sp>
      <p:sp>
        <p:nvSpPr>
          <p:cNvPr id="124" name="Rectangle 3"/>
          <p:cNvSpPr txBox="1"/>
          <p:nvPr/>
        </p:nvSpPr>
        <p:spPr>
          <a:xfrm>
            <a:off x="2286000" y="2987176"/>
            <a:ext cx="4572000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800"/>
            </a:pPr>
            <a:r>
              <a:t>Africa’s youth comprise of 60 percent of Africa’s unemployed, compared to a 44% global average.</a:t>
            </a:r>
          </a:p>
          <a:p>
            <a:pPr algn="ctr">
              <a:defRPr sz="2800"/>
            </a:pPr>
          </a:p>
          <a:p>
            <a:pPr algn="ctr">
              <a:defRPr sz="2800"/>
            </a:pPr>
            <a:r>
              <a:t>African Economic Outlook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27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The reality we face</a:t>
            </a:r>
          </a:p>
        </p:txBody>
      </p:sp>
      <p:sp>
        <p:nvSpPr>
          <p:cNvPr id="130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Two-thirds of all young workers in the sub-Saharan labor market—95 million people—lack the basic skills needed to be competitive. What’s more, unemployment rates for graduates are often high.</a:t>
            </a:r>
          </a:p>
          <a:p>
            <a:pPr/>
          </a:p>
          <a:p>
            <a:pPr marL="0" indent="0" algn="ctr">
              <a:buSzTx/>
              <a:buNone/>
            </a:pPr>
            <a:r>
              <a:t>		The World Bank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Not sounding like good news?</a:t>
            </a:r>
          </a:p>
        </p:txBody>
      </p:sp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There’s a strong likelihood that Africa in planning for its future, has forgotten about its future - or at least the citizens that will comprise of the continent in the immediate future.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Nevertheless</a:t>
            </a:r>
          </a:p>
        </p:txBody>
      </p:sp>
      <p:sp>
        <p:nvSpPr>
          <p:cNvPr id="136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Youths are integral, nowhere more than in Africa because of their strong numbers. </a:t>
            </a:r>
          </a:p>
          <a:p>
            <a:pPr/>
            <a:r>
              <a:t>The continent faces a deluge of problems that have hampered its development, chief among them is the perpetual disregard and constant underestimation of its youthful populace.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However,</a:t>
            </a:r>
          </a:p>
        </p:txBody>
      </p:sp>
      <p:sp>
        <p:nvSpPr>
          <p:cNvPr id="139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It also makes them a lot more vulnerable to the problems that the continent faces. </a:t>
            </a:r>
          </a:p>
          <a:p>
            <a:pPr/>
          </a:p>
          <a:p>
            <a:pPr/>
            <a:r>
              <a:t>Lack of effective democracies </a:t>
            </a:r>
          </a:p>
          <a:p>
            <a:pPr/>
            <a:r>
              <a:t>Unemployment </a:t>
            </a:r>
          </a:p>
          <a:p>
            <a:pPr/>
            <a:r>
              <a:t>Wide spread human rights violations</a:t>
            </a:r>
          </a:p>
          <a:p>
            <a:pPr/>
            <a:r>
              <a:t>Unjust states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