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85" r:id="rId4"/>
    <p:sldId id="286" r:id="rId5"/>
    <p:sldId id="289" r:id="rId6"/>
    <p:sldId id="290" r:id="rId7"/>
    <p:sldId id="291" r:id="rId8"/>
    <p:sldId id="292" r:id="rId9"/>
    <p:sldId id="302" r:id="rId10"/>
    <p:sldId id="301" r:id="rId11"/>
    <p:sldId id="303" r:id="rId12"/>
    <p:sldId id="304" r:id="rId13"/>
    <p:sldId id="287" r:id="rId14"/>
    <p:sldId id="293" r:id="rId15"/>
    <p:sldId id="294" r:id="rId16"/>
    <p:sldId id="295" r:id="rId17"/>
    <p:sldId id="296" r:id="rId18"/>
    <p:sldId id="297" r:id="rId19"/>
    <p:sldId id="305" r:id="rId20"/>
    <p:sldId id="306" r:id="rId21"/>
    <p:sldId id="307" r:id="rId22"/>
    <p:sldId id="308" r:id="rId23"/>
    <p:sldId id="309" r:id="rId24"/>
    <p:sldId id="310" r:id="rId25"/>
    <p:sldId id="288" r:id="rId26"/>
    <p:sldId id="298" r:id="rId27"/>
    <p:sldId id="299" r:id="rId28"/>
    <p:sldId id="300" r:id="rId29"/>
    <p:sldId id="311" r:id="rId30"/>
    <p:sldId id="312" r:id="rId31"/>
    <p:sldId id="272" r:id="rId32"/>
    <p:sldId id="278" r:id="rId33"/>
    <p:sldId id="273" r:id="rId34"/>
    <p:sldId id="31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MPACT Europe Final Conference" id="{D69E5A63-E881-4581-871D-CBC02EAEC2C6}">
          <p14:sldIdLst>
            <p14:sldId id="256"/>
            <p14:sldId id="268"/>
            <p14:sldId id="285"/>
            <p14:sldId id="286"/>
            <p14:sldId id="289"/>
            <p14:sldId id="290"/>
            <p14:sldId id="291"/>
            <p14:sldId id="292"/>
            <p14:sldId id="302"/>
            <p14:sldId id="301"/>
            <p14:sldId id="303"/>
            <p14:sldId id="304"/>
            <p14:sldId id="287"/>
            <p14:sldId id="293"/>
            <p14:sldId id="294"/>
            <p14:sldId id="295"/>
            <p14:sldId id="296"/>
            <p14:sldId id="297"/>
            <p14:sldId id="305"/>
            <p14:sldId id="306"/>
            <p14:sldId id="307"/>
            <p14:sldId id="308"/>
            <p14:sldId id="309"/>
            <p14:sldId id="310"/>
            <p14:sldId id="288"/>
            <p14:sldId id="298"/>
            <p14:sldId id="299"/>
            <p14:sldId id="300"/>
            <p14:sldId id="311"/>
            <p14:sldId id="312"/>
            <p14:sldId id="272"/>
            <p14:sldId id="278"/>
            <p14:sldId id="273"/>
            <p14:sldId id="31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42424"/>
    <a:srgbClr val="2BAAE1"/>
    <a:srgbClr val="ED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 autoAdjust="0"/>
    <p:restoredTop sz="94667" autoAdjust="0"/>
  </p:normalViewPr>
  <p:slideViewPr>
    <p:cSldViewPr showGuides="1">
      <p:cViewPr varScale="1">
        <p:scale>
          <a:sx n="79" d="100"/>
          <a:sy n="79" d="100"/>
        </p:scale>
        <p:origin x="-1608" y="-96"/>
      </p:cViewPr>
      <p:guideLst>
        <p:guide orient="horz" pos="2160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4077072"/>
            <a:ext cx="9144000" cy="2780928"/>
          </a:xfrm>
          <a:prstGeom prst="rect">
            <a:avLst/>
          </a:prstGeom>
          <a:solidFill>
            <a:srgbClr val="ED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692696"/>
            <a:ext cx="9144000" cy="35283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Insert your title picture here</a:t>
            </a:r>
            <a:endParaRPr lang="en-GB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4514102"/>
            <a:ext cx="6129337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solidFill>
                  <a:srgbClr val="2BAA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title should go here</a:t>
            </a:r>
            <a:endParaRPr lang="en-GB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5137028"/>
            <a:ext cx="6120927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2800" kern="1200" dirty="0">
                <a:solidFill>
                  <a:srgbClr val="2BAAE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Your sub-title should go here</a:t>
            </a:r>
            <a:endParaRPr lang="en-GB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84647" y="6021288"/>
            <a:ext cx="6048671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1400" kern="1200" dirty="0">
                <a:solidFill>
                  <a:srgbClr val="2BAAE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Presenter, organisation here</a:t>
            </a:r>
          </a:p>
          <a:p>
            <a:pPr lvl="0"/>
            <a:r>
              <a:rPr lang="en-GB" dirty="0" smtClean="0"/>
              <a:t>Date here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885" y="232048"/>
            <a:ext cx="341376" cy="2286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816424" y="17707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Seventh Framework Programme for research, technological development and demonstration under grant agreement no 312235.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869160"/>
            <a:ext cx="2567283" cy="15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5" y="142661"/>
            <a:ext cx="1178986" cy="40737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92696"/>
            <a:ext cx="9144000" cy="6165304"/>
          </a:xfrm>
          <a:prstGeom prst="rect">
            <a:avLst/>
          </a:prstGeom>
          <a:solidFill>
            <a:srgbClr val="ED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6740"/>
            <a:ext cx="4968899" cy="28855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en-GB" sz="12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SECTION TITLE HERE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51520" y="1462718"/>
            <a:ext cx="8568952" cy="0"/>
          </a:xfrm>
          <a:prstGeom prst="line">
            <a:avLst/>
          </a:prstGeom>
          <a:ln w="19050">
            <a:solidFill>
              <a:srgbClr val="2BAA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251521" y="1772816"/>
            <a:ext cx="8599740" cy="475252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buClr>
                <a:srgbClr val="2BAAE1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BAAE1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BAAE1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BAAE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BAAE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814051"/>
            <a:ext cx="8600436" cy="64866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Slide title (limit to 1 line)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42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5" y="142661"/>
            <a:ext cx="1178986" cy="40737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92696"/>
            <a:ext cx="9144000" cy="6165304"/>
          </a:xfrm>
          <a:prstGeom prst="rect">
            <a:avLst/>
          </a:prstGeom>
          <a:solidFill>
            <a:srgbClr val="ED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6740"/>
            <a:ext cx="4968899" cy="28855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en-GB" sz="1200" b="1" kern="1200" cap="all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SECTION TITLE HERE</a:t>
            </a:r>
            <a:endParaRPr lang="en-GB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51520" y="1462718"/>
            <a:ext cx="4464496" cy="0"/>
          </a:xfrm>
          <a:prstGeom prst="line">
            <a:avLst/>
          </a:prstGeom>
          <a:ln w="19050">
            <a:solidFill>
              <a:srgbClr val="2BAA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251521" y="1772816"/>
            <a:ext cx="4464495" cy="4680520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buClr>
                <a:srgbClr val="2BAAE1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BAAE1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BAAE1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BAAE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BAAE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932363" y="692150"/>
            <a:ext cx="4211637" cy="61658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marL="0" indent="0" algn="ctr">
              <a:buNone/>
              <a:defRPr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Insert picture here</a:t>
            </a:r>
            <a:endParaRPr lang="en-GB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814051"/>
            <a:ext cx="4465191" cy="64866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Slide title (limit to 1 line)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3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D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55" y="5601369"/>
            <a:ext cx="600890" cy="40238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807804" y="6093296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Seventh Framework Programme for research, technological development and demonstration under grant agreement no 312235.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40" y="1586394"/>
            <a:ext cx="3537356" cy="20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C6CBC14-4A9C-450A-A528-1FDE2D0C2880}" type="datetimeFigureOut">
              <a:rPr lang="en-GB" smtClean="0"/>
              <a:t>17-11-08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7250C0-DA25-4391-B7F2-552A712D75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686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04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3" r:id="rId3"/>
    <p:sldLayoutId id="2147483675" r:id="rId4"/>
    <p:sldLayoutId id="214748367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288" y="4514102"/>
            <a:ext cx="8569200" cy="648072"/>
          </a:xfrm>
        </p:spPr>
        <p:txBody>
          <a:bodyPr/>
          <a:lstStyle/>
          <a:p>
            <a:r>
              <a:rPr lang="en-GB" sz="3300" dirty="0" smtClean="0"/>
              <a:t>Interrogating Faith</a:t>
            </a:r>
            <a:endParaRPr lang="en-GB" sz="33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5288" y="5137028"/>
            <a:ext cx="8497192" cy="504056"/>
          </a:xfrm>
        </p:spPr>
        <p:txBody>
          <a:bodyPr/>
          <a:lstStyle/>
          <a:p>
            <a:r>
              <a:rPr lang="en-GB" dirty="0" smtClean="0"/>
              <a:t>Why does the influenc</a:t>
            </a:r>
            <a:r>
              <a:rPr lang="en-GB" dirty="0" smtClean="0"/>
              <a:t>e of </a:t>
            </a:r>
            <a:r>
              <a:rPr lang="en-GB" dirty="0" smtClean="0"/>
              <a:t>religion endure?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4647" y="6021288"/>
            <a:ext cx="6707633" cy="648072"/>
          </a:xfrm>
        </p:spPr>
        <p:txBody>
          <a:bodyPr/>
          <a:lstStyle/>
          <a:p>
            <a:r>
              <a:rPr lang="en-GB" dirty="0" err="1" smtClean="0"/>
              <a:t>Chude</a:t>
            </a:r>
            <a:r>
              <a:rPr lang="en-GB" dirty="0" smtClean="0"/>
              <a:t> </a:t>
            </a:r>
            <a:r>
              <a:rPr lang="en-GB" dirty="0" err="1" smtClean="0"/>
              <a:t>Jideonwo</a:t>
            </a:r>
            <a:r>
              <a:rPr lang="en-GB" dirty="0" smtClean="0"/>
              <a:t> &amp; Abdul</a:t>
            </a:r>
            <a:r>
              <a:rPr lang="en-GB" dirty="0" smtClean="0"/>
              <a:t>-Rehman Malik, Yale Greenberg World </a:t>
            </a:r>
            <a:r>
              <a:rPr lang="en-GB" dirty="0" smtClean="0"/>
              <a:t>Fellows 2017</a:t>
            </a:r>
            <a:endParaRPr lang="en-GB" dirty="0" smtClean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70" t="13477" r="-370" b="17877"/>
          <a:stretch/>
        </p:blipFill>
        <p:spPr/>
      </p:pic>
    </p:spTree>
    <p:extLst>
      <p:ext uri="{BB962C8B-B14F-4D97-AF65-F5344CB8AC3E}">
        <p14:creationId xmlns:p14="http://schemas.microsoft.com/office/powerpoint/2010/main" val="61914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1520" y="1052736"/>
            <a:ext cx="5256584" cy="4824536"/>
          </a:xfrm>
        </p:spPr>
        <p:txBody>
          <a:bodyPr/>
          <a:lstStyle/>
          <a:p>
            <a:r>
              <a:rPr lang="en-GB" sz="2000" b="1" u="sng" dirty="0" err="1" smtClean="0"/>
              <a:t>Encyclopedia</a:t>
            </a:r>
            <a:r>
              <a:rPr lang="en-GB" sz="2000" b="1" u="sng" dirty="0" smtClean="0"/>
              <a:t> </a:t>
            </a:r>
            <a:r>
              <a:rPr lang="en-GB" sz="2000" b="1" u="sng" dirty="0"/>
              <a:t>of </a:t>
            </a:r>
            <a:r>
              <a:rPr lang="en-GB" sz="2000" b="1" u="sng" dirty="0" smtClean="0"/>
              <a:t>Wars</a:t>
            </a:r>
            <a:r>
              <a:rPr lang="en-GB" sz="2000" dirty="0" smtClean="0"/>
              <a:t>, Charles </a:t>
            </a:r>
            <a:r>
              <a:rPr lang="en-GB" sz="2000" dirty="0"/>
              <a:t>Phillips and Alan </a:t>
            </a:r>
            <a:r>
              <a:rPr lang="en-GB" sz="2000" dirty="0" smtClean="0"/>
              <a:t>Axelrod</a:t>
            </a:r>
            <a:endParaRPr lang="en-GB" sz="2000" dirty="0"/>
          </a:p>
          <a:p>
            <a:r>
              <a:rPr lang="en-GB" sz="2000" dirty="0" smtClean="0"/>
              <a:t>1763 </a:t>
            </a:r>
            <a:r>
              <a:rPr lang="en-GB" sz="2000" dirty="0"/>
              <a:t>wars only 123 have been classified to involve a religious cause, accounting </a:t>
            </a:r>
            <a:r>
              <a:rPr lang="en-GB" sz="2000" b="1" dirty="0"/>
              <a:t>for less than </a:t>
            </a:r>
            <a:r>
              <a:rPr lang="en-GB" sz="2000" b="1" dirty="0" smtClean="0"/>
              <a:t>7% of </a:t>
            </a:r>
            <a:r>
              <a:rPr lang="en-GB" sz="2000" b="1" dirty="0"/>
              <a:t>all wars and less than </a:t>
            </a:r>
            <a:r>
              <a:rPr lang="en-GB" sz="2000" b="1" dirty="0" smtClean="0"/>
              <a:t>2% of </a:t>
            </a:r>
            <a:r>
              <a:rPr lang="en-GB" sz="2000" b="1" dirty="0"/>
              <a:t>all people killed in warfare</a:t>
            </a:r>
          </a:p>
          <a:p>
            <a:r>
              <a:rPr lang="en-GB" sz="2000" b="1" dirty="0" smtClean="0"/>
              <a:t>Metrics matter</a:t>
            </a:r>
            <a:r>
              <a:rPr lang="en-GB" sz="2000" dirty="0" smtClean="0"/>
              <a:t>: Crusades, </a:t>
            </a:r>
            <a:r>
              <a:rPr lang="en-GB" sz="2000" dirty="0"/>
              <a:t>Inquisition, </a:t>
            </a:r>
            <a:r>
              <a:rPr lang="en-GB" sz="2000" dirty="0" smtClean="0"/>
              <a:t>WW1</a:t>
            </a:r>
            <a:endParaRPr lang="en-GB" sz="2000" dirty="0"/>
          </a:p>
          <a:p>
            <a:r>
              <a:rPr lang="en-GB" sz="2000" b="1" dirty="0" smtClean="0"/>
              <a:t>Ancient </a:t>
            </a:r>
            <a:r>
              <a:rPr lang="en-GB" sz="2000" b="1" dirty="0"/>
              <a:t>Wars? </a:t>
            </a:r>
            <a:r>
              <a:rPr lang="en-GB" sz="2000" dirty="0"/>
              <a:t>Egyptian, Babylonian, Persian, Greek, Roman, Mongol</a:t>
            </a:r>
          </a:p>
          <a:p>
            <a:r>
              <a:rPr lang="en-GB" sz="2000" b="1" dirty="0" smtClean="0"/>
              <a:t>"</a:t>
            </a:r>
            <a:r>
              <a:rPr lang="en-GB" sz="2000" b="1" dirty="0"/>
              <a:t>Modern" Conflict? </a:t>
            </a:r>
            <a:r>
              <a:rPr lang="en-GB" sz="2000" dirty="0"/>
              <a:t>French Revolution, Russian Revolution, Napoleonic Wars, American Civil War, WW1, WW2, Korea, Vietnam</a:t>
            </a:r>
          </a:p>
          <a:p>
            <a:r>
              <a:rPr lang="en-GB" sz="2000" b="1" dirty="0" smtClean="0"/>
              <a:t>Ideological </a:t>
            </a:r>
            <a:r>
              <a:rPr lang="en-GB" sz="2000" b="1" dirty="0"/>
              <a:t>Genocide? </a:t>
            </a:r>
            <a:r>
              <a:rPr lang="en-GB" sz="2000" dirty="0"/>
              <a:t>Stalin, Mao, Pol Pot, Rwanda</a:t>
            </a:r>
            <a:endParaRPr lang="en-GB" sz="20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1520" y="332656"/>
            <a:ext cx="8600436" cy="648667"/>
          </a:xfrm>
        </p:spPr>
        <p:txBody>
          <a:bodyPr/>
          <a:lstStyle/>
          <a:p>
            <a:r>
              <a:rPr lang="en-GB" b="1" dirty="0" smtClean="0"/>
              <a:t>Some Historical Maturity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60648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5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1520" y="1196752"/>
            <a:ext cx="4536504" cy="4824536"/>
          </a:xfrm>
        </p:spPr>
        <p:txBody>
          <a:bodyPr/>
          <a:lstStyle/>
          <a:p>
            <a:r>
              <a:rPr lang="en-GB" sz="2000" b="1" dirty="0" smtClean="0"/>
              <a:t>Distinctiveness, Difference, Truth Claims </a:t>
            </a:r>
            <a:r>
              <a:rPr lang="mr-IN" sz="2000" b="1" dirty="0" smtClean="0"/>
              <a:t>–</a:t>
            </a:r>
            <a:r>
              <a:rPr lang="en-GB" sz="2000" b="1" dirty="0" smtClean="0"/>
              <a:t> can lead to conflict</a:t>
            </a:r>
          </a:p>
          <a:p>
            <a:r>
              <a:rPr lang="en-GB" sz="2000" b="1" dirty="0" smtClean="0"/>
              <a:t>Religion borne out of conflict or social rupture</a:t>
            </a:r>
          </a:p>
          <a:p>
            <a:r>
              <a:rPr lang="en-GB" sz="2000" b="1" dirty="0" smtClean="0"/>
              <a:t>Systematic ordering of the human experience</a:t>
            </a:r>
          </a:p>
          <a:p>
            <a:r>
              <a:rPr lang="en-GB" sz="2000" b="1" dirty="0" smtClean="0"/>
              <a:t>Finding our “origin story”</a:t>
            </a:r>
          </a:p>
          <a:p>
            <a:r>
              <a:rPr lang="en-GB" sz="2000" b="1" dirty="0" smtClean="0"/>
              <a:t>The messy intersections: </a:t>
            </a:r>
          </a:p>
          <a:p>
            <a:pPr lvl="1"/>
            <a:r>
              <a:rPr lang="en-GB" b="1" dirty="0" smtClean="0"/>
              <a:t>Politics &amp; Power</a:t>
            </a:r>
          </a:p>
          <a:p>
            <a:pPr lvl="1"/>
            <a:r>
              <a:rPr lang="en-GB" b="1" dirty="0" smtClean="0"/>
              <a:t>Money &amp; Wealth</a:t>
            </a:r>
          </a:p>
          <a:p>
            <a:pPr lvl="1"/>
            <a:r>
              <a:rPr lang="en-GB" b="1" dirty="0" smtClean="0"/>
              <a:t>Culture &amp; Practice</a:t>
            </a:r>
          </a:p>
          <a:p>
            <a:r>
              <a:rPr lang="en-GB" b="1" dirty="0" smtClean="0"/>
              <a:t>Privileging the personal? </a:t>
            </a:r>
          </a:p>
          <a:p>
            <a:endParaRPr lang="en-GB" sz="20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1520" y="332656"/>
            <a:ext cx="8600436" cy="648667"/>
          </a:xfrm>
        </p:spPr>
        <p:txBody>
          <a:bodyPr/>
          <a:lstStyle/>
          <a:p>
            <a:r>
              <a:rPr lang="en-GB" b="1" dirty="0" smtClean="0"/>
              <a:t>Religion as a Nexus for Human Experience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34" r="32640"/>
          <a:stretch/>
        </p:blipFill>
        <p:spPr>
          <a:xfrm>
            <a:off x="5022364" y="1268760"/>
            <a:ext cx="412054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Pause for Thought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r>
              <a:rPr lang="en-GB" b="1" dirty="0" smtClean="0"/>
              <a:t>Religion as </a:t>
            </a:r>
            <a:r>
              <a:rPr lang="en-GB" b="1" i="1" dirty="0" smtClean="0"/>
              <a:t>the </a:t>
            </a:r>
            <a:r>
              <a:rPr lang="en-GB" b="1" dirty="0" smtClean="0"/>
              <a:t>driver of human conflict? </a:t>
            </a:r>
          </a:p>
          <a:p>
            <a:pPr algn="ctr"/>
            <a:r>
              <a:rPr lang="en-GB" b="1" dirty="0" smtClean="0"/>
              <a:t>Answer: </a:t>
            </a:r>
            <a:r>
              <a:rPr lang="en-GB" b="1" dirty="0" smtClean="0"/>
              <a:t>No.</a:t>
            </a:r>
          </a:p>
          <a:p>
            <a:pPr algn="ctr"/>
            <a:endParaRPr lang="en-GB" b="1" i="1" dirty="0"/>
          </a:p>
          <a:p>
            <a:pPr algn="ctr"/>
            <a:r>
              <a:rPr lang="en-GB" b="1" dirty="0" smtClean="0"/>
              <a:t>Religion as </a:t>
            </a:r>
            <a:r>
              <a:rPr lang="en-GB" b="1" i="1" dirty="0" smtClean="0"/>
              <a:t>a </a:t>
            </a:r>
            <a:r>
              <a:rPr lang="en-GB" b="1" dirty="0" smtClean="0"/>
              <a:t>driver of human conflict? </a:t>
            </a:r>
            <a:endParaRPr lang="en-GB" b="1" dirty="0"/>
          </a:p>
          <a:p>
            <a:pPr algn="ctr"/>
            <a:r>
              <a:rPr lang="en-GB" b="1" dirty="0" smtClean="0"/>
              <a:t>Answer: Obviously. What do you think I am, an idiot?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6879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The Second Interrogation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Why, then, do we continue to have faith?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0"/>
          <a:stretch/>
        </p:blipFill>
        <p:spPr>
          <a:xfrm>
            <a:off x="0" y="0"/>
            <a:ext cx="91313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2700" y="0"/>
            <a:ext cx="9144000" cy="684530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31799" y="2584989"/>
            <a:ext cx="8255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integrity of </a:t>
            </a:r>
            <a:r>
              <a:rPr lang="en-GB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experience</a:t>
            </a: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that 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my faith, encountered through religion, has made me a better person, has helped me serve the world better.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377" y="3629250"/>
            <a:ext cx="8255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Practice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Rituals and symbols that provide overwhelming meaning in a world that needs same.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0100" y="245767"/>
            <a:ext cx="7581900" cy="1527195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244478" y="413032"/>
            <a:ext cx="96964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then do I (continue to) believe?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7728" y="4814879"/>
            <a:ext cx="722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Joy - 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centered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coherent life worth living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845" y="5231654"/>
            <a:ext cx="825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 have told you this so that my joy may be in you and that your joy may be complete.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30208" y="5939540"/>
            <a:ext cx="136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John 15:11</a:t>
            </a:r>
          </a:p>
        </p:txBody>
      </p:sp>
    </p:spTree>
    <p:extLst>
      <p:ext uri="{BB962C8B-B14F-4D97-AF65-F5344CB8AC3E}">
        <p14:creationId xmlns:p14="http://schemas.microsoft.com/office/powerpoint/2010/main" val="249952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12699"/>
            <a:ext cx="9144000" cy="6845301"/>
          </a:xfrm>
          <a:prstGeom prst="rect">
            <a:avLst/>
          </a:prstGeom>
          <a:solidFill>
            <a:srgbClr val="0070C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137152" y="2390050"/>
            <a:ext cx="40068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bliss that comes with oneness with the universe, with others, with self.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r="34374"/>
          <a:stretch/>
        </p:blipFill>
        <p:spPr>
          <a:xfrm>
            <a:off x="6100" y="393614"/>
            <a:ext cx="5137152" cy="60834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3252" y="1743719"/>
            <a:ext cx="4019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TRANSCENDENCE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91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45301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162550" y="2901316"/>
            <a:ext cx="3937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If Jesus were on earth today: “Oh wow, you guys made all I said and did into a religion?” </a:t>
            </a:r>
          </a:p>
          <a:p>
            <a:pPr algn="ctr"/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Founders of faith found them based on personal journeys and personal relationships from God</a:t>
            </a:r>
            <a:r>
              <a:rPr lang="en-GB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50926" r="34722"/>
          <a:stretch/>
        </p:blipFill>
        <p:spPr>
          <a:xfrm>
            <a:off x="0" y="2368838"/>
            <a:ext cx="5118100" cy="3365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2700" y="127001"/>
            <a:ext cx="7061200" cy="1714500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20774" y="304791"/>
            <a:ext cx="6638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Anti Establishment Christianity </a:t>
            </a:r>
          </a:p>
        </p:txBody>
      </p:sp>
    </p:spTree>
    <p:extLst>
      <p:ext uri="{BB962C8B-B14F-4D97-AF65-F5344CB8AC3E}">
        <p14:creationId xmlns:p14="http://schemas.microsoft.com/office/powerpoint/2010/main" val="358451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45301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1"/>
          <a:stretch/>
        </p:blipFill>
        <p:spPr>
          <a:xfrm>
            <a:off x="306916" y="4389336"/>
            <a:ext cx="4004733" cy="1836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2" y="508194"/>
            <a:ext cx="69838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Often, the followers who institutionalize them interpret and structure them around typical power structures.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r="17511"/>
          <a:stretch/>
        </p:blipFill>
        <p:spPr>
          <a:xfrm>
            <a:off x="5156581" y="2139781"/>
            <a:ext cx="3865034" cy="4458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t="57083" r="4689"/>
          <a:stretch/>
        </p:blipFill>
        <p:spPr>
          <a:xfrm>
            <a:off x="61192" y="2401383"/>
            <a:ext cx="5034197" cy="18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1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45301"/>
          </a:xfrm>
          <a:prstGeom prst="rect">
            <a:avLst/>
          </a:prstGeom>
          <a:solidFill>
            <a:srgbClr val="7F9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/>
          <a:stretch/>
        </p:blipFill>
        <p:spPr>
          <a:xfrm>
            <a:off x="53974" y="1297257"/>
            <a:ext cx="5486400" cy="5548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74" y="111323"/>
            <a:ext cx="9001125" cy="1089191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123296"/>
            <a:ext cx="9090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do we preserve the central “truths” of faiths without other-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ising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the truths of others?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7374" y="1760750"/>
            <a:ext cx="33496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How do people retrieve the journey, the experience, in a way that’s personal and thus situational, relational and contextual? </a:t>
            </a:r>
          </a:p>
        </p:txBody>
      </p:sp>
    </p:spTree>
    <p:extLst>
      <p:ext uri="{BB962C8B-B14F-4D97-AF65-F5344CB8AC3E}">
        <p14:creationId xmlns:p14="http://schemas.microsoft.com/office/powerpoint/2010/main" val="172811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Pause for Thought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r>
              <a:rPr lang="en-GB" b="1" dirty="0" smtClean="0"/>
              <a:t>Why do I Believe?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418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r>
              <a:rPr lang="en-GB" b="1" dirty="0"/>
              <a:t>“Fear is the cheapest room in the house," the mystic Hafiz advised his friend. </a:t>
            </a:r>
            <a:endParaRPr lang="en-GB" b="1" dirty="0" smtClean="0"/>
          </a:p>
          <a:p>
            <a:pPr algn="ctr"/>
            <a:r>
              <a:rPr lang="en-GB" b="1" dirty="0" smtClean="0"/>
              <a:t>"</a:t>
            </a:r>
            <a:r>
              <a:rPr lang="en-GB" b="1" dirty="0"/>
              <a:t>I would like to see you living in better conditions.”</a:t>
            </a:r>
          </a:p>
        </p:txBody>
      </p:sp>
    </p:spTree>
    <p:extLst>
      <p:ext uri="{BB962C8B-B14F-4D97-AF65-F5344CB8AC3E}">
        <p14:creationId xmlns:p14="http://schemas.microsoft.com/office/powerpoint/2010/main" val="359636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Pause for Thought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6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2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88640"/>
            <a:ext cx="4948079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461632" cy="566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Pause for Thought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r>
              <a:rPr lang="en-GB" b="1" i="1" dirty="0"/>
              <a:t>If I adore You out of fear of Hell, burn me in Hell! </a:t>
            </a:r>
          </a:p>
          <a:p>
            <a:pPr algn="ctr"/>
            <a:r>
              <a:rPr lang="en-GB" b="1" i="1" dirty="0"/>
              <a:t>If I adore you out of desire for Paradise,</a:t>
            </a:r>
          </a:p>
          <a:p>
            <a:pPr algn="ctr"/>
            <a:r>
              <a:rPr lang="en-GB" b="1" i="1" dirty="0"/>
              <a:t>Lock me out of Paradise.</a:t>
            </a:r>
          </a:p>
          <a:p>
            <a:pPr algn="ctr"/>
            <a:r>
              <a:rPr lang="en-GB" b="1" i="1" dirty="0"/>
              <a:t>But if I adore you for Yourself alone,</a:t>
            </a:r>
          </a:p>
          <a:p>
            <a:pPr algn="ctr"/>
            <a:r>
              <a:rPr lang="en-GB" b="1" i="1" dirty="0"/>
              <a:t>Do not deny to me Your eternal beauty. </a:t>
            </a:r>
            <a:endParaRPr lang="en-GB" b="1" i="1" dirty="0" smtClean="0"/>
          </a:p>
          <a:p>
            <a:pPr algn="ctr"/>
            <a:endParaRPr lang="en-GB" b="1" dirty="0"/>
          </a:p>
          <a:p>
            <a:pPr algn="ctr"/>
            <a:r>
              <a:rPr lang="en-GB" b="1" dirty="0" err="1" smtClean="0"/>
              <a:t>Rabia</a:t>
            </a:r>
            <a:r>
              <a:rPr lang="en-GB" b="1" dirty="0" smtClean="0"/>
              <a:t> of Basra, 8</a:t>
            </a:r>
            <a:r>
              <a:rPr lang="en-GB" b="1" baseline="30000" dirty="0" smtClean="0"/>
              <a:t>th</a:t>
            </a:r>
            <a:r>
              <a:rPr lang="en-GB" b="1" dirty="0" smtClean="0"/>
              <a:t> Century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558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60648"/>
            <a:ext cx="589345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8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The third Interrogation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Where is our faith leading us? 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453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117598" y="2581520"/>
            <a:ext cx="7197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Again the integrity of experience. “Jesus led me to the science.”</a:t>
            </a:r>
          </a:p>
          <a:p>
            <a:pPr algn="ctr"/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How do we build a world where people functioning at the optimum - emotionally, socially and psychologically?</a:t>
            </a:r>
          </a:p>
          <a:p>
            <a:pPr algn="ctr"/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How do we completely overhaul the metrics of success so that people are able to live wholesome, fulfilling, ‘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ubuntu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’ lives?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735" y="1093562"/>
            <a:ext cx="804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Joy Inc.</a:t>
            </a:r>
            <a:endParaRPr lang="en-GB" sz="72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7598" y="127001"/>
            <a:ext cx="6654802" cy="769952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22274" y="138266"/>
            <a:ext cx="804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Where my faith has led me</a:t>
            </a:r>
          </a:p>
        </p:txBody>
      </p:sp>
    </p:spTree>
    <p:extLst>
      <p:ext uri="{BB962C8B-B14F-4D97-AF65-F5344CB8AC3E}">
        <p14:creationId xmlns:p14="http://schemas.microsoft.com/office/powerpoint/2010/main" val="3191501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453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81000" y="1709368"/>
            <a:ext cx="8661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Those who consider themselves religious and yet do not keep a tight rein on their tongues deceive themselves, and their religion is worthless</a:t>
            </a:r>
            <a:r>
              <a:rPr lang="en-GB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Religion 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that God our Father accepts as pure and faultless is this: to look after orphans and widows in their distress and to keep oneself from being polluted by the world.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2837" y="1155700"/>
            <a:ext cx="7197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James 1:26-27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307833"/>
            <a:ext cx="9144000" cy="1694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81000" y="4526858"/>
            <a:ext cx="8521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do we convert ‘religion’ into ‘faith’ again?</a:t>
            </a:r>
          </a:p>
        </p:txBody>
      </p:sp>
    </p:spTree>
    <p:extLst>
      <p:ext uri="{BB962C8B-B14F-4D97-AF65-F5344CB8AC3E}">
        <p14:creationId xmlns:p14="http://schemas.microsoft.com/office/powerpoint/2010/main" val="2127315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45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012824" y="2397347"/>
            <a:ext cx="7597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For what shall it profit a man, if he shall gain the whole world, and lose his own soul</a:t>
            </a:r>
            <a:r>
              <a:rPr lang="en-GB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GB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55172" y="1812572"/>
            <a:ext cx="2113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8:36</a:t>
            </a:r>
          </a:p>
        </p:txBody>
      </p:sp>
    </p:spTree>
    <p:extLst>
      <p:ext uri="{BB962C8B-B14F-4D97-AF65-F5344CB8AC3E}">
        <p14:creationId xmlns:p14="http://schemas.microsoft.com/office/powerpoint/2010/main" val="112742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01008"/>
            <a:ext cx="2997200" cy="41148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Pause for Thought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r>
              <a:rPr lang="en-GB" b="1" dirty="0" smtClean="0"/>
              <a:t>Faith, Culture and Social Justice</a:t>
            </a:r>
            <a:r>
              <a:rPr lang="mr-IN" b="1" dirty="0" smtClean="0"/>
              <a:t>…</a:t>
            </a:r>
          </a:p>
          <a:p>
            <a:pPr algn="ctr"/>
            <a:endParaRPr lang="mr-IN" b="1" dirty="0"/>
          </a:p>
          <a:p>
            <a:pPr algn="ctr"/>
            <a:r>
              <a:rPr lang="mr-IN" b="1" dirty="0" smtClean="0"/>
              <a:t>Mercy as the Emblematic Principle of Humanity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412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r>
              <a:rPr lang="en-GB" b="1" dirty="0" smtClean="0"/>
              <a:t>Rethinking the Process </a:t>
            </a:r>
          </a:p>
          <a:p>
            <a:pPr algn="ctr"/>
            <a:endParaRPr lang="en-GB" b="1" dirty="0" smtClean="0"/>
          </a:p>
          <a:p>
            <a:pPr algn="ctr"/>
            <a:r>
              <a:rPr lang="en-GB" b="1" dirty="0" smtClean="0"/>
              <a:t>Trying to Model a Better Conversation about Religion</a:t>
            </a:r>
          </a:p>
          <a:p>
            <a:pPr algn="ctr"/>
            <a:endParaRPr lang="en-GB" b="1" dirty="0"/>
          </a:p>
          <a:p>
            <a:pPr algn="ctr"/>
            <a:r>
              <a:rPr lang="en-GB" b="1" dirty="0" smtClean="0"/>
              <a:t>3 Interrogations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578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1-08 at 7.49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743275" cy="542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1520" y="1340768"/>
            <a:ext cx="8599740" cy="4752528"/>
          </a:xfrm>
        </p:spPr>
        <p:txBody>
          <a:bodyPr/>
          <a:lstStyle/>
          <a:p>
            <a:pPr marL="0" indent="0">
              <a:buNone/>
            </a:pPr>
            <a:endParaRPr lang="en-GB" sz="2200" b="1" dirty="0" smtClean="0"/>
          </a:p>
          <a:p>
            <a:pPr marL="0" indent="0">
              <a:buNone/>
            </a:pPr>
            <a:r>
              <a:rPr lang="en-GB" sz="2200" b="1" i="1" dirty="0" smtClean="0"/>
              <a:t>“Fight Fear. Fight Ignorance. Have Faith”</a:t>
            </a:r>
          </a:p>
          <a:p>
            <a:pPr marL="0" indent="0" algn="ctr">
              <a:buNone/>
            </a:pPr>
            <a:endParaRPr lang="en-GB" sz="2200" b="1" dirty="0" smtClean="0"/>
          </a:p>
          <a:p>
            <a:r>
              <a:rPr lang="en-GB" sz="2200" b="1" dirty="0" smtClean="0"/>
              <a:t>Dialogue </a:t>
            </a:r>
            <a:r>
              <a:rPr lang="en-GB" sz="2200" b="1" dirty="0"/>
              <a:t>and </a:t>
            </a:r>
            <a:r>
              <a:rPr lang="en-GB" sz="2200" b="1" dirty="0" smtClean="0"/>
              <a:t>Engagement</a:t>
            </a:r>
          </a:p>
          <a:p>
            <a:r>
              <a:rPr lang="en-GB" sz="2200" b="1" dirty="0" smtClean="0"/>
              <a:t>Action </a:t>
            </a:r>
            <a:r>
              <a:rPr lang="en-GB" sz="2200" b="1" dirty="0"/>
              <a:t>and Service </a:t>
            </a:r>
            <a:endParaRPr lang="en-GB" sz="2200" b="1" dirty="0" smtClean="0"/>
          </a:p>
          <a:p>
            <a:r>
              <a:rPr lang="en-GB" sz="2200" b="1" dirty="0" smtClean="0"/>
              <a:t>Culture</a:t>
            </a:r>
          </a:p>
          <a:p>
            <a:r>
              <a:rPr lang="en-GB" sz="2200" b="1" dirty="0" smtClean="0"/>
              <a:t>Advancing </a:t>
            </a:r>
            <a:r>
              <a:rPr lang="en-GB" sz="2200" b="1" dirty="0"/>
              <a:t>Security</a:t>
            </a:r>
            <a:endParaRPr lang="en-GB" sz="2200" b="1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1520" y="476672"/>
            <a:ext cx="8600436" cy="648667"/>
          </a:xfrm>
        </p:spPr>
        <p:txBody>
          <a:bodyPr/>
          <a:lstStyle/>
          <a:p>
            <a:r>
              <a:rPr lang="en-GB" sz="3600" b="1" dirty="0" smtClean="0"/>
              <a:t>The Radical Middle Way</a:t>
            </a:r>
            <a:endParaRPr lang="en-GB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124744"/>
            <a:ext cx="2679700" cy="3797300"/>
          </a:xfrm>
          <a:prstGeom prst="rect">
            <a:avLst/>
          </a:prstGeom>
        </p:spPr>
      </p:pic>
      <p:pic>
        <p:nvPicPr>
          <p:cNvPr id="7" name="Picture 6" descr="fez1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9142" r="15923" b="42103"/>
          <a:stretch/>
        </p:blipFill>
        <p:spPr>
          <a:xfrm>
            <a:off x="6084168" y="4077072"/>
            <a:ext cx="2741805" cy="2534275"/>
          </a:xfrm>
          <a:prstGeom prst="rect">
            <a:avLst/>
          </a:prstGeom>
        </p:spPr>
      </p:pic>
      <p:pic>
        <p:nvPicPr>
          <p:cNvPr id="6" name="Picture 5" descr="rmw-pres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0888"/>
            <a:ext cx="2337875" cy="33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6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Pause for Thought</a:t>
            </a:r>
            <a:endParaRPr lang="en-GB" dirty="0"/>
          </a:p>
        </p:txBody>
      </p:sp>
      <p:pic>
        <p:nvPicPr>
          <p:cNvPr id="6" name="Picture 5" descr="cerita-f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5157192" cy="5157192"/>
          </a:xfrm>
          <a:prstGeom prst="rect">
            <a:avLst/>
          </a:prstGeom>
        </p:spPr>
      </p:pic>
      <p:pic>
        <p:nvPicPr>
          <p:cNvPr id="11" name="Picture 10" descr="YOGYAKARTA (20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60848"/>
            <a:ext cx="4518600" cy="451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possibilities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x-none" sz="2400" b="1" dirty="0" smtClean="0"/>
              <a:t>4 Pedagogies</a:t>
            </a:r>
          </a:p>
          <a:p>
            <a:pPr lvl="1"/>
            <a:r>
              <a:rPr lang="x-none" sz="2200" b="1" dirty="0" smtClean="0"/>
              <a:t>Public Narrative: Self </a:t>
            </a:r>
            <a:r>
              <a:rPr lang="mr-IN" sz="2200" b="1" dirty="0" smtClean="0"/>
              <a:t>–</a:t>
            </a:r>
            <a:r>
              <a:rPr lang="x-none" sz="2200" b="1" dirty="0" smtClean="0"/>
              <a:t> Us- Now</a:t>
            </a:r>
          </a:p>
          <a:p>
            <a:pPr lvl="1"/>
            <a:r>
              <a:rPr lang="x-none" sz="2200" b="1" dirty="0" smtClean="0"/>
              <a:t>Theater of the Oppressed</a:t>
            </a:r>
          </a:p>
          <a:p>
            <a:pPr lvl="1"/>
            <a:r>
              <a:rPr lang="x-none" sz="2200" b="1" dirty="0" smtClean="0"/>
              <a:t>Interfaith Dialogue</a:t>
            </a:r>
          </a:p>
          <a:p>
            <a:pPr lvl="1"/>
            <a:r>
              <a:rPr lang="x-none" sz="2200" b="1" dirty="0" smtClean="0"/>
              <a:t>Transformative Pedagogy: Multiple Identities</a:t>
            </a:r>
          </a:p>
          <a:p>
            <a:r>
              <a:rPr lang="x-none" sz="2600" b="1" dirty="0" smtClean="0"/>
              <a:t>150 leaders, 5 conflict cities</a:t>
            </a:r>
          </a:p>
          <a:p>
            <a:r>
              <a:rPr lang="x-none" sz="2400" b="1" dirty="0" smtClean="0"/>
              <a:t>Stories through Encounter</a:t>
            </a:r>
          </a:p>
          <a:p>
            <a:r>
              <a:rPr lang="x-none" sz="2400" b="1" dirty="0" smtClean="0"/>
              <a:t>Digital Amplification</a:t>
            </a:r>
            <a:endParaRPr lang="en-GB" sz="2400" b="1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50825" y="814051"/>
            <a:ext cx="5113263" cy="648667"/>
          </a:xfrm>
        </p:spPr>
        <p:txBody>
          <a:bodyPr/>
          <a:lstStyle/>
          <a:p>
            <a:r>
              <a:rPr lang="en-GB" b="1" dirty="0" smtClean="0"/>
              <a:t>#</a:t>
            </a:r>
            <a:r>
              <a:rPr lang="en-GB" b="1" dirty="0" err="1" smtClean="0"/>
              <a:t>KafeCerita</a:t>
            </a:r>
            <a:r>
              <a:rPr lang="en-GB" b="1" dirty="0" smtClean="0"/>
              <a:t> </a:t>
            </a:r>
            <a:r>
              <a:rPr lang="mr-IN" b="1" dirty="0" smtClean="0"/>
              <a:t>–</a:t>
            </a:r>
            <a:r>
              <a:rPr lang="en-GB" b="1" dirty="0" smtClean="0"/>
              <a:t> Café of Stories</a:t>
            </a:r>
            <a:endParaRPr lang="en-GB" b="1" dirty="0"/>
          </a:p>
        </p:txBody>
      </p:sp>
      <p:pic>
        <p:nvPicPr>
          <p:cNvPr id="6" name="Picture Placeholder 5" descr="Cerita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5" r="243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55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The First Interrogation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To what extent has religion been the driver of human conflict? 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8"/>
          <a:stretch/>
        </p:blipFill>
        <p:spPr>
          <a:xfrm>
            <a:off x="-1" y="0"/>
            <a:ext cx="9144002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12699"/>
            <a:ext cx="9144000" cy="684530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41400" y="2944718"/>
            <a:ext cx="69830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Religion</a:t>
            </a:r>
            <a:endParaRPr lang="en-GB" sz="13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9403" y="4958206"/>
            <a:ext cx="6984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 a broken world</a:t>
            </a:r>
            <a:endParaRPr lang="en-GB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0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45301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068" cy="68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5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35600" y="0"/>
            <a:ext cx="3708400" cy="6845301"/>
          </a:xfrm>
          <a:prstGeom prst="rect">
            <a:avLst/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486400" y="92883"/>
            <a:ext cx="36068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Religion is a major source of/reason for conflict worldwide</a:t>
            </a:r>
            <a:r>
              <a:rPr lang="en-GB" sz="2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en-GB" sz="2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Has it been a net positive for all its negatives, I don’t think so</a:t>
            </a:r>
            <a:r>
              <a:rPr lang="en-GB" sz="2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GB" sz="2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Religion + Power structures = Rigidity = </a:t>
            </a:r>
            <a:r>
              <a:rPr lang="en-GB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Conflict</a:t>
            </a:r>
          </a:p>
          <a:p>
            <a:pPr algn="ctr"/>
            <a:r>
              <a:rPr lang="en-GB" sz="2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en-GB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am clear-eyed about its failings, and </a:t>
            </a:r>
            <a:r>
              <a:rPr lang="en-GB" sz="2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its faultiness</a:t>
            </a:r>
            <a:r>
              <a:rPr lang="en-GB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endParaRPr lang="en-GB" sz="23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And yet I am both “religious and spiritual”.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6296" r="20833"/>
          <a:stretch/>
        </p:blipFill>
        <p:spPr>
          <a:xfrm>
            <a:off x="0" y="191546"/>
            <a:ext cx="54356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8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8518" r="23889" b="29445"/>
          <a:stretch/>
        </p:blipFill>
        <p:spPr>
          <a:xfrm>
            <a:off x="119798" y="1283855"/>
            <a:ext cx="4464902" cy="3885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0741" r="22778" b="20370"/>
          <a:stretch/>
        </p:blipFill>
        <p:spPr>
          <a:xfrm>
            <a:off x="4584700" y="1283855"/>
            <a:ext cx="4237088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1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Pause for Thought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79512" y="2348880"/>
            <a:ext cx="8568952" cy="2160240"/>
          </a:xfrm>
        </p:spPr>
        <p:txBody>
          <a:bodyPr/>
          <a:lstStyle/>
          <a:p>
            <a:pPr algn="ctr"/>
            <a:r>
              <a:rPr lang="en-GB" b="1" dirty="0" smtClean="0"/>
              <a:t>Belief and Balance: </a:t>
            </a:r>
          </a:p>
          <a:p>
            <a:pPr algn="ctr"/>
            <a:r>
              <a:rPr lang="en-GB" b="1" dirty="0" smtClean="0"/>
              <a:t>The Politics of “Apology”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124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MPACT Europ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</TotalTime>
  <Words>903</Words>
  <Application>Microsoft Macintosh PowerPoint</Application>
  <PresentationFormat>On-screen Show (4:3)</PresentationFormat>
  <Paragraphs>116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IMPACT Europe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Plumridge, Jessica</dc:creator>
  <cp:lastModifiedBy>Abdul-Rehman  Malik</cp:lastModifiedBy>
  <cp:revision>65</cp:revision>
  <cp:lastPrinted>2017-10-16T16:41:51Z</cp:lastPrinted>
  <dcterms:created xsi:type="dcterms:W3CDTF">2015-03-25T08:29:48Z</dcterms:created>
  <dcterms:modified xsi:type="dcterms:W3CDTF">2017-11-08T12:59:15Z</dcterms:modified>
</cp:coreProperties>
</file>